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1"/>
  </p:notesMasterIdLst>
  <p:sldIdLst>
    <p:sldId id="262" r:id="rId2"/>
    <p:sldId id="486" r:id="rId3"/>
    <p:sldId id="264" r:id="rId4"/>
    <p:sldId id="410" r:id="rId5"/>
    <p:sldId id="266" r:id="rId6"/>
    <p:sldId id="265" r:id="rId7"/>
    <p:sldId id="267" r:id="rId8"/>
    <p:sldId id="305" r:id="rId9"/>
    <p:sldId id="469" r:id="rId10"/>
    <p:sldId id="470" r:id="rId11"/>
    <p:sldId id="471" r:id="rId12"/>
    <p:sldId id="472" r:id="rId13"/>
    <p:sldId id="473" r:id="rId14"/>
    <p:sldId id="474" r:id="rId15"/>
    <p:sldId id="475" r:id="rId16"/>
    <p:sldId id="476" r:id="rId17"/>
    <p:sldId id="411" r:id="rId18"/>
    <p:sldId id="412" r:id="rId19"/>
    <p:sldId id="413" r:id="rId20"/>
    <p:sldId id="414" r:id="rId21"/>
    <p:sldId id="415" r:id="rId22"/>
    <p:sldId id="416" r:id="rId23"/>
    <p:sldId id="417" r:id="rId24"/>
    <p:sldId id="418" r:id="rId25"/>
    <p:sldId id="419" r:id="rId26"/>
    <p:sldId id="420" r:id="rId27"/>
    <p:sldId id="421" r:id="rId28"/>
    <p:sldId id="422" r:id="rId29"/>
    <p:sldId id="423" r:id="rId30"/>
    <p:sldId id="424" r:id="rId31"/>
    <p:sldId id="425" r:id="rId32"/>
    <p:sldId id="426" r:id="rId33"/>
    <p:sldId id="435" r:id="rId34"/>
    <p:sldId id="436" r:id="rId35"/>
    <p:sldId id="437" r:id="rId36"/>
    <p:sldId id="438" r:id="rId37"/>
    <p:sldId id="439" r:id="rId38"/>
    <p:sldId id="440" r:id="rId39"/>
    <p:sldId id="441" r:id="rId40"/>
    <p:sldId id="442" r:id="rId41"/>
    <p:sldId id="443" r:id="rId42"/>
    <p:sldId id="308" r:id="rId43"/>
    <p:sldId id="309" r:id="rId44"/>
    <p:sldId id="395" r:id="rId45"/>
    <p:sldId id="485" r:id="rId46"/>
    <p:sldId id="310" r:id="rId47"/>
    <p:sldId id="312" r:id="rId48"/>
    <p:sldId id="313" r:id="rId49"/>
    <p:sldId id="311" r:id="rId50"/>
    <p:sldId id="396" r:id="rId51"/>
    <p:sldId id="477" r:id="rId52"/>
    <p:sldId id="478" r:id="rId53"/>
    <p:sldId id="479" r:id="rId54"/>
    <p:sldId id="480" r:id="rId55"/>
    <p:sldId id="481" r:id="rId56"/>
    <p:sldId id="482" r:id="rId57"/>
    <p:sldId id="448" r:id="rId58"/>
    <p:sldId id="449" r:id="rId59"/>
    <p:sldId id="450" r:id="rId60"/>
    <p:sldId id="451" r:id="rId61"/>
    <p:sldId id="452" r:id="rId62"/>
    <p:sldId id="453" r:id="rId63"/>
    <p:sldId id="455" r:id="rId64"/>
    <p:sldId id="457" r:id="rId65"/>
    <p:sldId id="460" r:id="rId66"/>
    <p:sldId id="461" r:id="rId67"/>
    <p:sldId id="462" r:id="rId68"/>
    <p:sldId id="464" r:id="rId69"/>
    <p:sldId id="465" r:id="rId70"/>
    <p:sldId id="467" r:id="rId71"/>
    <p:sldId id="468" r:id="rId72"/>
    <p:sldId id="358" r:id="rId73"/>
    <p:sldId id="380" r:id="rId74"/>
    <p:sldId id="381" r:id="rId75"/>
    <p:sldId id="382" r:id="rId76"/>
    <p:sldId id="383" r:id="rId77"/>
    <p:sldId id="384" r:id="rId78"/>
    <p:sldId id="385" r:id="rId79"/>
    <p:sldId id="484" r:id="rId8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ya Georgieva" initials="AG" lastIdx="1" clrIdx="0">
    <p:extLst/>
  </p:cmAuthor>
  <p:cmAuthor id="2" name="Asya Georgieva" initials="AG [2]" lastIdx="5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53" autoAdjust="0"/>
    <p:restoredTop sz="91382" autoAdjust="0"/>
  </p:normalViewPr>
  <p:slideViewPr>
    <p:cSldViewPr snapToGrid="0">
      <p:cViewPr varScale="1">
        <p:scale>
          <a:sx n="99" d="100"/>
          <a:sy n="99" d="100"/>
        </p:scale>
        <p:origin x="936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commentAuthors" Target="commentAuthor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gif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0FDA7A-995C-42B0-A2C2-956BEC1FE610}" type="datetimeFigureOut">
              <a:rPr lang="en-US" smtClean="0"/>
              <a:t>11/20/2015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CD1AC8-79A5-4CD8-AE13-A70A4B1E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373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2016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7317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709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2403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CD1AC8-79A5-4CD8-AE13-A70A4B1E8EF0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217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CD1AC8-79A5-4CD8-AE13-A70A4B1E8EF0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5733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CD1AC8-79A5-4CD8-AE13-A70A4B1E8EF0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6075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CD1AC8-79A5-4CD8-AE13-A70A4B1E8EF0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360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73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CD1AC8-79A5-4CD8-AE13-A70A4B1E8EF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797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649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CD1AC8-79A5-4CD8-AE13-A70A4B1E8EF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6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844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0705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8576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68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mvccourse.telerik.com/" TargetMode="External"/><Relationship Id="rId13" Type="http://schemas.openxmlformats.org/officeDocument/2006/relationships/hyperlink" Target="http://algoacademy.telerik.com/" TargetMode="External"/><Relationship Id="rId18" Type="http://schemas.openxmlformats.org/officeDocument/2006/relationships/hyperlink" Target="http://www.minkov.it/" TargetMode="External"/><Relationship Id="rId3" Type="http://schemas.openxmlformats.org/officeDocument/2006/relationships/hyperlink" Target="http://kursove-uroci-knigi-obuchenie-programirane-web-design-csharp.info/" TargetMode="External"/><Relationship Id="rId7" Type="http://schemas.openxmlformats.org/officeDocument/2006/relationships/hyperlink" Target="http://schoolacademy.telerik.com/" TargetMode="External"/><Relationship Id="rId12" Type="http://schemas.openxmlformats.org/officeDocument/2006/relationships/hyperlink" Target="http://codecourse.telerik.com/" TargetMode="External"/><Relationship Id="rId17" Type="http://schemas.openxmlformats.org/officeDocument/2006/relationships/hyperlink" Target="http://www.introprogramming.info/" TargetMode="External"/><Relationship Id="rId2" Type="http://schemas.openxmlformats.org/officeDocument/2006/relationships/hyperlink" Target="http://forums.academy.telerik.com/" TargetMode="External"/><Relationship Id="rId16" Type="http://schemas.openxmlformats.org/officeDocument/2006/relationships/hyperlink" Target="http://mobiledevcourse.telerik.com/" TargetMode="External"/><Relationship Id="rId20" Type="http://schemas.openxmlformats.org/officeDocument/2006/relationships/hyperlink" Target="http://csharpfundamentals.telerik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html5course.telerik.com/" TargetMode="External"/><Relationship Id="rId11" Type="http://schemas.openxmlformats.org/officeDocument/2006/relationships/hyperlink" Target="http://www.nakov.com/" TargetMode="External"/><Relationship Id="rId5" Type="http://schemas.openxmlformats.org/officeDocument/2006/relationships/hyperlink" Target="http://seocourse.telerik.com/" TargetMode="External"/><Relationship Id="rId15" Type="http://schemas.openxmlformats.org/officeDocument/2006/relationships/hyperlink" Target="http://academy.telerik.com/" TargetMode="External"/><Relationship Id="rId10" Type="http://schemas.openxmlformats.org/officeDocument/2006/relationships/hyperlink" Target="http://www.bgcoder.com/" TargetMode="External"/><Relationship Id="rId19" Type="http://schemas.openxmlformats.org/officeDocument/2006/relationships/hyperlink" Target="http://www.nikolay.it/" TargetMode="External"/><Relationship Id="rId4" Type="http://schemas.openxmlformats.org/officeDocument/2006/relationships/hyperlink" Target="http://www.telerik-kids.com/" TargetMode="External"/><Relationship Id="rId9" Type="http://schemas.openxmlformats.org/officeDocument/2006/relationships/hyperlink" Target="http://clouddevcourse.telerik.com/" TargetMode="External"/><Relationship Id="rId14" Type="http://schemas.openxmlformats.org/officeDocument/2006/relationships/hyperlink" Target="http://aspnetcourse.telerik.com/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elerik.com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8"/>
          <p:cNvSpPr>
            <a:spLocks noGrp="1"/>
          </p:cNvSpPr>
          <p:nvPr>
            <p:ph type="ctrTitle" hasCustomPrompt="1"/>
          </p:nvPr>
        </p:nvSpPr>
        <p:spPr>
          <a:xfrm>
            <a:off x="457200" y="1524000"/>
            <a:ext cx="8229600" cy="1524000"/>
          </a:xfrm>
          <a:prstGeom prst="rect">
            <a:avLst/>
          </a:prstGeom>
        </p:spPr>
        <p:txBody>
          <a:bodyPr tIns="0" bIns="0" anchor="b" anchorCtr="0"/>
          <a:lstStyle>
            <a:lvl1pPr algn="r">
              <a:lnSpc>
                <a:spcPts val="5600"/>
              </a:lnSpc>
              <a:defRPr sz="5400" cap="none" baseline="0">
                <a:solidFill>
                  <a:srgbClr val="D4FF5B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457200" y="3240880"/>
            <a:ext cx="8229600" cy="569120"/>
          </a:xfrm>
          <a:prstGeom prst="rect">
            <a:avLst/>
          </a:prstGeom>
        </p:spPr>
        <p:txBody>
          <a:bodyPr lIns="90000" tIns="0" rIns="90000" bIns="0" anchor="ctr" anchorCtr="0"/>
          <a:lstStyle>
            <a:lvl1pPr marL="0" indent="0" algn="r">
              <a:buNone/>
              <a:defRPr sz="2800">
                <a:solidFill>
                  <a:srgbClr val="FAF8C8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Presentation Subtitle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2667000" y="4114800"/>
            <a:ext cx="6248400" cy="0"/>
          </a:xfrm>
          <a:prstGeom prst="line">
            <a:avLst/>
          </a:prstGeom>
          <a:ln w="38100" cap="rnd">
            <a:solidFill>
              <a:schemeClr val="accent5">
                <a:lumMod val="20000"/>
                <a:lumOff val="80000"/>
                <a:alpha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4572000"/>
            <a:ext cx="33528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dirty="0" smtClean="0">
                <a:solidFill>
                  <a:srgbClr val="DEFF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5833646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marL="319088" lvl="0" indent="-31908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800" b="1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Company Name</a:t>
            </a:r>
            <a:endParaRPr lang="en-US" sz="1800" b="1" dirty="0">
              <a:solidFill>
                <a:srgbClr val="0EFE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6138446"/>
            <a:ext cx="335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Company Web Site</a:t>
            </a:r>
            <a:endParaRPr lang="en-US" sz="1600" b="1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5029202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5405735"/>
            <a:ext cx="3352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Web Site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267200" y="4572000"/>
            <a:ext cx="4419600" cy="190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1492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762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28600" y="914400"/>
            <a:ext cx="8686800" cy="5791200"/>
          </a:xfrm>
          <a:prstGeom prst="rect">
            <a:avLst/>
          </a:prstGeom>
        </p:spPr>
        <p:txBody>
          <a:bodyPr/>
          <a:lstStyle>
            <a:lvl1pPr marL="282575" indent="-282575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tabLst>
                <a:tab pos="282575" algn="l"/>
              </a:tabLst>
              <a:defRPr sz="3200">
                <a:solidFill>
                  <a:srgbClr val="EBFFD2"/>
                </a:solidFill>
              </a:defRPr>
            </a:lvl1pPr>
            <a:lvl2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rgbClr val="F5FFC2"/>
                </a:solidFill>
              </a:defRPr>
            </a:lvl3pPr>
            <a:lvl4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6553200"/>
            <a:ext cx="457200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fld id="{50DE1AEB-BE8B-449A-919B-2DB544F9E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056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762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228600" y="990600"/>
            <a:ext cx="8686800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400" y="1752602"/>
            <a:ext cx="8077200" cy="47089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Enter source code here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6553200"/>
            <a:ext cx="457200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fld id="{50DE1AEB-BE8B-449A-919B-2DB544F9E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62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 hasCustomPrompt="1"/>
          </p:nvPr>
        </p:nvSpPr>
        <p:spPr>
          <a:xfrm>
            <a:off x="609600" y="2743201"/>
            <a:ext cx="7924800" cy="685800"/>
          </a:xfrm>
          <a:prstGeom prst="rect">
            <a:avLst/>
          </a:prstGeom>
        </p:spPr>
        <p:txBody>
          <a:bodyPr tIns="0" bIns="0" anchor="ctr" anchorCtr="0"/>
          <a:lstStyle>
            <a:lvl1pPr algn="ctr">
              <a:lnSpc>
                <a:spcPts val="5600"/>
              </a:lnSpc>
              <a:defRPr sz="5000" cap="none" baseline="0"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609600" y="3469480"/>
            <a:ext cx="7924800" cy="56912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800" b="1" kern="1200" baseline="0" dirty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Section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00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130434" y="6373882"/>
            <a:ext cx="1816798" cy="331718"/>
            <a:chOff x="1236228" y="1523999"/>
            <a:chExt cx="4351212" cy="3261410"/>
          </a:xfrm>
          <a:noFill/>
        </p:grpSpPr>
        <p:sp>
          <p:nvSpPr>
            <p:cNvPr id="31" name="TextBox 30">
              <a:hlinkClick r:id="rId2" tooltip="Форум за програмиране и уеб дизайн - дискусии, съвети, въпроси и отговори @ Софтуерна академия на Телерик"/>
            </p:cNvPr>
            <p:cNvSpPr txBox="1"/>
            <p:nvPr/>
          </p:nvSpPr>
          <p:spPr>
            <a:xfrm flipH="1">
              <a:off x="3394421" y="1733044"/>
              <a:ext cx="1528760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форум програмиране, форум уеб дизайн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2" name="TextBox 31">
  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  </p:cNvPr>
            <p:cNvSpPr txBox="1"/>
            <p:nvPr/>
          </p:nvSpPr>
          <p:spPr>
            <a:xfrm flipH="1">
              <a:off x="1350512" y="1528531"/>
              <a:ext cx="2008657" cy="1149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курсове и уроци по програмиране, уеб дизайн – безплатно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3" name="TextBox 32">
              <a:hlinkClick r:id="rId4" tooltip="Програмиране за деца - безплатно в Телерик кидс академия"/>
            </p:cNvPr>
            <p:cNvSpPr txBox="1"/>
            <p:nvPr/>
          </p:nvSpPr>
          <p:spPr>
            <a:xfrm flipH="1">
              <a:off x="1538277" y="2175144"/>
              <a:ext cx="181669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за деца – безплатни курсове и уроци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4" name="TextBox 33">
              <a:hlinkClick r:id="rId5" tooltip="Безплатен SEO курс - оптимизация за търсачки, уроци по SEO"/>
            </p:cNvPr>
            <p:cNvSpPr txBox="1"/>
            <p:nvPr/>
          </p:nvSpPr>
          <p:spPr>
            <a:xfrm flipH="1">
              <a:off x="1660733" y="2421354"/>
              <a:ext cx="1697684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безплатен SEO курс - оптимизация за търсачки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5" name="TextBox 34">
              <a:hlinkClick r:id="rId6" tooltip="Безплатен курс &quot;Уеб дизайн с HTML, CSS и JavaScript&quot; - уроци по правене на уеб сайтове, HTML, CSS, Photoshop, JavaScript и CMS системи"/>
            </p:cNvPr>
            <p:cNvSpPr txBox="1"/>
            <p:nvPr/>
          </p:nvSpPr>
          <p:spPr>
            <a:xfrm flipH="1">
              <a:off x="1448484" y="2878556"/>
              <a:ext cx="190883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уроци по уеб дизайн, HTML, CSS, JavaScript, Photoshop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6" name="TextBox 35">
              <a:hlinkClick r:id="rId7" tooltip="Училищна софтуерна академия - безплатни уроци по програмиране и уеб дизайн"/>
            </p:cNvPr>
            <p:cNvSpPr txBox="1"/>
            <p:nvPr/>
          </p:nvSpPr>
          <p:spPr>
            <a:xfrm flipH="1">
              <a:off x="1636239" y="1946534"/>
              <a:ext cx="174759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уроци по програмиране и уеб дизайн за ученици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7" name="TextBox 36">
              <a:hlinkClick r:id="rId8" tooltip="Безплатен курс &quot;Програмиране с ASP.NET MVC&quot; - уеб технологии, бази данни, C#, .NET, ASP.NET MVC"/>
            </p:cNvPr>
            <p:cNvSpPr txBox="1"/>
            <p:nvPr/>
          </p:nvSpPr>
          <p:spPr>
            <a:xfrm flipH="1">
              <a:off x="3402822" y="2230065"/>
              <a:ext cx="193955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MVC курс – HTML, SQL, C#, .NET, ASP.NET MVC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8" name="TextBox 37">
              <a:hlinkClick r:id="rId9" tooltip="Безплатен курс &quot;Разработка на софтуер в Cloud среда&quot; - AppEngine, AWS, Azure"/>
            </p:cNvPr>
            <p:cNvSpPr txBox="1"/>
            <p:nvPr/>
          </p:nvSpPr>
          <p:spPr>
            <a:xfrm flipH="1">
              <a:off x="1440310" y="3574997"/>
              <a:ext cx="188196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"Разработка на софтуер в cloud среда"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9" name="TextBox 38">
              <a:hlinkClick r:id="rId10" tooltip="BG Coder - онлайн състезателна система - тренировки за състезания по програмиране - online judge"/>
            </p:cNvPr>
            <p:cNvSpPr txBox="1"/>
            <p:nvPr/>
          </p:nvSpPr>
          <p:spPr>
            <a:xfrm flipH="1">
              <a:off x="3389110" y="1523999"/>
              <a:ext cx="187428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BG Coder - онлайн състезателна система - online judge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0" name="TextBox 39">
              <a:hlinkClick r:id="rId11" tooltip="Светлин Наков - курсове и уроци по програмиране, уеб дизайн, книги, обучения - безплатно"/>
            </p:cNvPr>
            <p:cNvSpPr txBox="1"/>
            <p:nvPr/>
          </p:nvSpPr>
          <p:spPr>
            <a:xfrm flipH="1">
              <a:off x="1236228" y="2649965"/>
              <a:ext cx="212383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програмиране, книги – безплатно от Наков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1" name="TextBox 40">
              <a:hlinkClick r:id="rId12" tooltip="Безплатен курс &quot;Качествен програмен код&quot;"/>
            </p:cNvPr>
            <p:cNvSpPr txBox="1"/>
            <p:nvPr/>
          </p:nvSpPr>
          <p:spPr>
            <a:xfrm flipH="1">
              <a:off x="1766855" y="3335748"/>
              <a:ext cx="159402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"Качествен програмен код"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2" name="TextBox 41">
  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  </p:cNvPr>
            <p:cNvSpPr txBox="1"/>
            <p:nvPr/>
          </p:nvSpPr>
          <p:spPr>
            <a:xfrm flipH="1">
              <a:off x="3407676" y="2461282"/>
              <a:ext cx="197794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алго академия – състезателно програмиране, състезания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3" name="TextBox 42">
              <a:hlinkClick r:id="rId14" tooltip="Безплатен ASP.NET курс - уеб програмиране, бази данни, C#, .NET, ASP.NET"/>
            </p:cNvPr>
            <p:cNvSpPr txBox="1"/>
            <p:nvPr/>
          </p:nvSpPr>
          <p:spPr>
            <a:xfrm flipH="1">
              <a:off x="3406019" y="1985429"/>
              <a:ext cx="218142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курс - уеб програмиране, бази данни, C#, .NET, ASP.NET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4" name="TextBox 43">
              <a:hlinkClick r:id="rId15" tooltip="Софтуерна академия на Телерик - безплатни курсове и уроци по програмиране"/>
            </p:cNvPr>
            <p:cNvSpPr txBox="1"/>
            <p:nvPr/>
          </p:nvSpPr>
          <p:spPr>
            <a:xfrm flipH="1">
              <a:off x="1504800" y="1717933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</a:t>
              </a: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– Телерик академия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5" name="TextBox 44">
              <a:hlinkClick r:id="rId16" tooltip="Безплатен курс &quot;Разработка на мобилни приложения&quot; - iPhone, Android, Windows Phone, PhoneGap, HTML5, jQuery, AJAX"/>
            </p:cNvPr>
            <p:cNvSpPr txBox="1"/>
            <p:nvPr/>
          </p:nvSpPr>
          <p:spPr>
            <a:xfrm flipH="1">
              <a:off x="3404043" y="2718405"/>
              <a:ext cx="205856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 мобилни приложения с iPhone, Android, WP7, PhoneGap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6" name="TextBox 45">
              <a:hlinkClick r:id="rId17" tooltip="Free C# Programming Book by Svetlin Nakov - безплатна C# книга от Светлин Наков, книга C#, книга Java, безплатна книга"/>
            </p:cNvPr>
            <p:cNvSpPr txBox="1"/>
            <p:nvPr/>
          </p:nvSpPr>
          <p:spPr>
            <a:xfrm flipH="1">
              <a:off x="1440317" y="3117785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free C# book, безплатна книга C#, книга Java, книга C#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7" name="TextBox 46">
              <a:hlinkClick r:id="rId18" tooltip="Дончо Минков - сайт за програмиране"/>
            </p:cNvPr>
            <p:cNvSpPr txBox="1"/>
            <p:nvPr/>
          </p:nvSpPr>
          <p:spPr>
            <a:xfrm flipH="1">
              <a:off x="3401370" y="2963513"/>
              <a:ext cx="1475012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Дончо Минков - сайт за програмиране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48" name="TextBox 47">
              <a:hlinkClick r:id="rId19" tooltip="Николай Костов - блог за програмиране"/>
            </p:cNvPr>
            <p:cNvSpPr txBox="1"/>
            <p:nvPr/>
          </p:nvSpPr>
          <p:spPr>
            <a:xfrm flipH="1">
              <a:off x="3401423" y="3217864"/>
              <a:ext cx="151340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Николай Костов - блог за програмиране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9" name="TextBox 48">
              <a:hlinkClick r:id="rId20" tooltip="безплатен C# курс в софтуерната академия на Наков"/>
            </p:cNvPr>
            <p:cNvSpPr txBox="1"/>
            <p:nvPr/>
          </p:nvSpPr>
          <p:spPr>
            <a:xfrm flipH="1">
              <a:off x="3398080" y="3548402"/>
              <a:ext cx="135983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C# курс, програмиране, безплатно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524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9" name="TextBox 8">
            <a:hlinkClick r:id="rId2" tooltip="Форум за програмиране и уеб дизайн - дискусии, съвети, въпроси и отговори @ Софтуерна академия на Телерик"/>
          </p:cNvPr>
          <p:cNvSpPr txBox="1"/>
          <p:nvPr/>
        </p:nvSpPr>
        <p:spPr>
          <a:xfrm rot="12041701" flipH="1">
            <a:off x="7471619" y="3840481"/>
            <a:ext cx="890352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 smtClean="0">
                <a:solidFill>
                  <a:schemeClr val="tx1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9600" b="1" dirty="0">
              <a:solidFill>
                <a:schemeClr val="tx1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1" name="TextBox 10">
            <a:hlinkClick r:id="rId4" tooltip="Програмиране за деца - безплатно в Телерик кидс академия"/>
          </p:cNvPr>
          <p:cNvSpPr txBox="1"/>
          <p:nvPr/>
        </p:nvSpPr>
        <p:spPr>
          <a:xfrm rot="9535351" flipH="1">
            <a:off x="923387" y="1861198"/>
            <a:ext cx="673363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OffAxis1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88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8800" dirty="0"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2" name="TextBox 11">
            <a:hlinkClick r:id="rId5" tooltip="Безплатен SEO курс - оптимизация за търсачки, уроци по SEO"/>
          </p:cNvPr>
          <p:cNvSpPr txBox="1"/>
          <p:nvPr/>
        </p:nvSpPr>
        <p:spPr>
          <a:xfrm rot="16938170" flipH="1">
            <a:off x="4905823" y="1031967"/>
            <a:ext cx="859648" cy="186204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rgbClr val="FF831D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rgbClr val="FF831D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3" name="TextBox 12">
            <a:hlinkClick r:id="rId6" tooltip="Безплатен курс &quot;Уеб дизайн с HTML, CSS и JavaScript&quot; - уроци по правене на уеб сайтове, HTML, CSS, Photoshop, JavaScript и CMS системи"/>
          </p:cNvPr>
          <p:cNvSpPr txBox="1"/>
          <p:nvPr/>
        </p:nvSpPr>
        <p:spPr>
          <a:xfrm rot="19836951" flipH="1">
            <a:off x="7379011" y="1495156"/>
            <a:ext cx="949687" cy="206210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1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28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innerShdw blurRad="63500" dist="50800" dir="81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4" name="TextBox 13">
            <a:hlinkClick r:id="rId7" tooltip="Училищна софтуерна академия - безплатни уроци по програмиране и уеб дизайн"/>
          </p:cNvPr>
          <p:cNvSpPr txBox="1"/>
          <p:nvPr/>
        </p:nvSpPr>
        <p:spPr>
          <a:xfrm rot="2233443" flipH="1">
            <a:off x="2139219" y="940067"/>
            <a:ext cx="445351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HeroicExtremeLeftFacing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600" dirty="0" smtClean="0">
                <a:solidFill>
                  <a:schemeClr val="tx2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5600" dirty="0">
              <a:solidFill>
                <a:schemeClr val="tx2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5" name="TextBox 14">
            <a:hlinkClick r:id="rId8" tooltip="Безплатен курс &quot;Програмиране с ASP.NET MVC&quot; - уеб технологии, бази данни, C#, .NET, ASP.NET MVC"/>
          </p:cNvPr>
          <p:cNvSpPr txBox="1"/>
          <p:nvPr/>
        </p:nvSpPr>
        <p:spPr>
          <a:xfrm rot="8530737" flipH="1">
            <a:off x="4757101" y="4722613"/>
            <a:ext cx="643173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dirty="0" smtClean="0">
                <a:solidFill>
                  <a:srgbClr val="FF4A37"/>
                </a:solidFill>
                <a:effectLst>
                  <a:reflection blurRad="6350" stA="60000" endA="900" endPos="60000" dist="29997" dir="5400000" sy="-100000" algn="bl" rotWithShape="0"/>
                </a:effectLst>
              </a:rPr>
              <a:t>?</a:t>
            </a:r>
            <a:endParaRPr lang="en-US" sz="9600" dirty="0">
              <a:solidFill>
                <a:srgbClr val="FF4A37"/>
              </a:solidFill>
              <a:effectLst>
                <a:reflection blurRad="6350" stA="60000" endA="900" endPos="60000" dist="29997" dir="5400000" sy="-100000" algn="bl" rotWithShape="0"/>
              </a:effectLst>
            </a:endParaRPr>
          </a:p>
        </p:txBody>
      </p:sp>
      <p:sp>
        <p:nvSpPr>
          <p:cNvPr id="16" name="TextBox 15">
            <a:hlinkClick r:id="rId9" tooltip="Безплатен курс &quot;Разработка на софтуер в Cloud среда&quot; - AppEngine, AWS, Azure"/>
          </p:cNvPr>
          <p:cNvSpPr txBox="1"/>
          <p:nvPr/>
        </p:nvSpPr>
        <p:spPr>
          <a:xfrm rot="12627025" flipH="1">
            <a:off x="2910498" y="4405709"/>
            <a:ext cx="38648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7" name="TextBox 16">
            <a:hlinkClick r:id="rId10" tooltip="BG Coder - онлайн състезателна система - тренировки за състезания по програмиране - online judge"/>
          </p:cNvPr>
          <p:cNvSpPr txBox="1"/>
          <p:nvPr/>
        </p:nvSpPr>
        <p:spPr>
          <a:xfrm rot="1186146" flipH="1">
            <a:off x="6185958" y="4125718"/>
            <a:ext cx="499379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sz="6600" dirty="0" smtClean="0">
                <a:solidFill>
                  <a:srgbClr val="9966FF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6600" dirty="0">
              <a:solidFill>
                <a:srgbClr val="9966FF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8" name="TextBox 17">
            <a:hlinkClick r:id="rId11" tooltip="Светлин Наков - курсове и уроци по програмиране, уеб дизайн, книги, обучения - безплатно"/>
          </p:cNvPr>
          <p:cNvSpPr txBox="1"/>
          <p:nvPr/>
        </p:nvSpPr>
        <p:spPr>
          <a:xfrm rot="19460650" flipH="1">
            <a:off x="3150207" y="1979503"/>
            <a:ext cx="489197" cy="769441"/>
          </a:xfrm>
          <a:prstGeom prst="rect">
            <a:avLst/>
          </a:prstGeom>
          <a:noFill/>
        </p:spPr>
        <p:txBody>
          <a:bodyPr wrap="square" rtlCol="0">
            <a:prstTxWarp prst="textInflate">
              <a:avLst/>
            </a:prstTxWarp>
            <a:spAutoFit/>
            <a:scene3d>
              <a:camera prst="perspectiveRelaxedModerately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solidFill>
                  <a:srgbClr val="FF6699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solidFill>
                <a:srgbClr val="FF6699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9" name="TextBox 18">
            <a:hlinkClick r:id="rId12" tooltip="Безплатен курс &quot;Качествен програмен код&quot;"/>
          </p:cNvPr>
          <p:cNvSpPr txBox="1"/>
          <p:nvPr/>
        </p:nvSpPr>
        <p:spPr>
          <a:xfrm rot="18277140" flipH="1">
            <a:off x="405235" y="3272338"/>
            <a:ext cx="413607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0" name="TextBox 19">
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</p:cNvPr>
          <p:cNvSpPr txBox="1"/>
          <p:nvPr/>
        </p:nvSpPr>
        <p:spPr>
          <a:xfrm rot="18695734" flipH="1">
            <a:off x="3127408" y="5396301"/>
            <a:ext cx="5481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?</a:t>
            </a:r>
            <a:endParaRPr lang="en-US" sz="6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21" name="TextBox 20">
            <a:hlinkClick r:id="rId14" tooltip="Безплатен ASP.NET курс - уеб програмиране, бази данни, C#, .NET, ASP.NET"/>
          </p:cNvPr>
          <p:cNvSpPr txBox="1"/>
          <p:nvPr/>
        </p:nvSpPr>
        <p:spPr>
          <a:xfrm rot="10134629" flipH="1">
            <a:off x="6730680" y="5522529"/>
            <a:ext cx="44439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000" dirty="0"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2" name="TextBox 21">
            <a:hlinkClick r:id="rId15" tooltip="Софтуерна академия на Телерик - безплатни курсове и уроци по програмиране"/>
          </p:cNvPr>
          <p:cNvSpPr txBox="1"/>
          <p:nvPr/>
        </p:nvSpPr>
        <p:spPr>
          <a:xfrm rot="12126217" flipH="1">
            <a:off x="559977" y="930479"/>
            <a:ext cx="387894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en-US" sz="4000" b="1" spc="150" dirty="0" smtClean="0">
                <a:ln w="1143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?</a:t>
            </a:r>
            <a:endParaRPr lang="en-US" sz="4000" b="1" spc="150" dirty="0">
              <a:ln w="11430"/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TextBox 22">
            <a:hlinkClick r:id="rId16" tooltip="Безплатен курс &quot;Разработка на мобилни приложения&quot; - iPhone, Android, Windows Phone, PhoneGap, HTML5, jQuery, AJAX"/>
          </p:cNvPr>
          <p:cNvSpPr txBox="1"/>
          <p:nvPr/>
        </p:nvSpPr>
        <p:spPr>
          <a:xfrm rot="20840689" flipH="1">
            <a:off x="8186733" y="5517703"/>
            <a:ext cx="357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n w="19050">
                  <a:solidFill>
                    <a:schemeClr val="accent4">
                      <a:lumMod val="75000"/>
                      <a:alpha val="50000"/>
                    </a:schemeClr>
                  </a:solidFill>
                  <a:prstDash val="solid"/>
                  <a:miter lim="800000"/>
                </a:ln>
                <a:solidFill>
                  <a:schemeClr val="accent4">
                    <a:lumMod val="20000"/>
                    <a:lumOff val="80000"/>
                    <a:alpha val="2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4000" b="1" dirty="0">
              <a:ln w="19050">
                <a:solidFill>
                  <a:schemeClr val="accent4">
                    <a:lumMod val="75000"/>
                    <a:alpha val="50000"/>
                  </a:schemeClr>
                </a:solidFill>
                <a:prstDash val="solid"/>
                <a:miter lim="800000"/>
              </a:ln>
              <a:solidFill>
                <a:schemeClr val="accent4">
                  <a:lumMod val="20000"/>
                  <a:lumOff val="80000"/>
                  <a:alpha val="25000"/>
                </a:schemeClr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4" name="TextBox 23">
            <a:hlinkClick r:id="rId17" tooltip="Free C# Programming Book by Svetlin Nakov - безплатна C# книга от Светлин Наков, книга C#, книга Java, безплатна книга"/>
          </p:cNvPr>
          <p:cNvSpPr txBox="1"/>
          <p:nvPr/>
        </p:nvSpPr>
        <p:spPr>
          <a:xfrm rot="15426793" flipH="1">
            <a:off x="1145826" y="4072255"/>
            <a:ext cx="36965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ln>
                <a:solidFill>
                  <a:schemeClr val="accent2">
                    <a:lumMod val="40000"/>
                    <a:lumOff val="60000"/>
                  </a:schemeClr>
                </a:solidFill>
              </a:ln>
              <a:solidFill>
                <a:schemeClr val="accent6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5" name="TextBox 24">
            <a:hlinkClick r:id="rId18" tooltip="Дончо Минков - сайт за програмиране"/>
          </p:cNvPr>
          <p:cNvSpPr txBox="1"/>
          <p:nvPr/>
        </p:nvSpPr>
        <p:spPr>
          <a:xfrm rot="11071760" flipH="1">
            <a:off x="6518175" y="1140358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dirty="0" smtClean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2800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6" name="TextBox 25">
            <a:hlinkClick r:id="rId19" tooltip="Николай Костов - блог за програмиране"/>
          </p:cNvPr>
          <p:cNvSpPr txBox="1"/>
          <p:nvPr/>
        </p:nvSpPr>
        <p:spPr>
          <a:xfrm rot="300526" flipH="1">
            <a:off x="3902297" y="1278821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b="1" dirty="0" smtClean="0">
                <a:ln w="31550" cmpd="sng">
                  <a:solidFill>
                    <a:schemeClr val="tx2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?</a:t>
            </a:r>
            <a:endParaRPr lang="en-US" sz="2800" dirty="0">
              <a:ln w="31550" cmpd="sng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</a:ln>
              <a:solidFill>
                <a:schemeClr val="tx1">
                  <a:lumMod val="20000"/>
                  <a:lumOff val="8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7" name="TextBox 26">
            <a:hlinkClick r:id="rId20" tooltip="C# курс - програмиране, уроци, видео, лекции от Наков"/>
          </p:cNvPr>
          <p:cNvSpPr txBox="1"/>
          <p:nvPr/>
        </p:nvSpPr>
        <p:spPr>
          <a:xfrm rot="2086872" flipH="1">
            <a:off x="8330354" y="1359229"/>
            <a:ext cx="44439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200" dirty="0" smtClean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200" dirty="0"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828800" y="2903716"/>
            <a:ext cx="5486400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7600" b="1" spc="150" noProof="0" dirty="0" smtClean="0">
                <a:ln w="11430"/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rPr>
              <a:t>Questions?</a:t>
            </a:r>
            <a:endParaRPr lang="en-US" sz="7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6807132" y="6400800"/>
            <a:ext cx="2218556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 smtClean="0"/>
              <a:t>Course web site URL</a:t>
            </a:r>
            <a:endParaRPr lang="en-US" dirty="0"/>
          </a:p>
        </p:txBody>
      </p:sp>
      <p:sp>
        <p:nvSpPr>
          <p:cNvPr id="10" name="TextBox 9">
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</p:cNvPr>
          <p:cNvSpPr txBox="1"/>
          <p:nvPr/>
        </p:nvSpPr>
        <p:spPr>
          <a:xfrm rot="2456848" flipH="1">
            <a:off x="968763" y="4970087"/>
            <a:ext cx="859648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>
              <a:lnSpc>
                <a:spcPct val="80000"/>
              </a:lnSpc>
            </a:pPr>
            <a:r>
              <a:rPr lang="en-US" sz="12000" b="1" dirty="0" smtClean="0">
                <a:solidFill>
                  <a:srgbClr val="FFBF8B"/>
                </a:solidFill>
                <a:effectLst>
                  <a:reflection blurRad="6350" stA="55000" endA="300" endPos="45500" dir="5400000" sy="-100000" algn="bl" rotWithShape="0"/>
                </a:effectLst>
                <a:latin typeface="Cambria" pitchFamily="18" charset="0"/>
              </a:rPr>
              <a:t>?</a:t>
            </a:r>
            <a:endParaRPr lang="en-US" sz="12000" b="1" dirty="0">
              <a:solidFill>
                <a:srgbClr val="FFBF8B"/>
              </a:solidFill>
              <a:effectLst>
                <a:reflection blurRad="6350" stA="55000" endA="300" endPos="45500" dir="5400000" sy="-100000" algn="bl" rotWithShape="0"/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9292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52400"/>
            <a:ext cx="7086600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95400" y="2438402"/>
            <a:ext cx="6400800" cy="2097345"/>
          </a:xfrm>
          <a:prstGeom prst="rect">
            <a:avLst/>
          </a:prstGeom>
        </p:spPr>
        <p:txBody>
          <a:bodyPr anchor="ctr" anchorCtr="0"/>
          <a:lstStyle/>
          <a:p>
            <a:pPr marL="319088" marR="0" lvl="0" indent="-319088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lang="en-US" sz="8000" b="1" kern="1200" dirty="0" smtClean="0">
                <a:solidFill>
                  <a:srgbClr val="E8FF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123771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8"/>
          <p:cNvSpPr>
            <a:spLocks noGrp="1"/>
          </p:cNvSpPr>
          <p:nvPr>
            <p:ph type="ctrTitle" hasCustomPrompt="1"/>
          </p:nvPr>
        </p:nvSpPr>
        <p:spPr>
          <a:xfrm>
            <a:off x="457200" y="1524000"/>
            <a:ext cx="8229600" cy="1524000"/>
          </a:xfrm>
          <a:prstGeom prst="rect">
            <a:avLst/>
          </a:prstGeom>
        </p:spPr>
        <p:txBody>
          <a:bodyPr tIns="0" bIns="0" anchor="b" anchorCtr="0"/>
          <a:lstStyle>
            <a:lvl1pPr algn="r">
              <a:lnSpc>
                <a:spcPts val="5400"/>
              </a:lnSpc>
              <a:defRPr sz="5400" cap="none" baseline="0">
                <a:solidFill>
                  <a:srgbClr val="D4FF5B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457200" y="3240880"/>
            <a:ext cx="8229600" cy="569120"/>
          </a:xfrm>
          <a:prstGeom prst="rect">
            <a:avLst/>
          </a:prstGeom>
        </p:spPr>
        <p:txBody>
          <a:bodyPr lIns="90000" tIns="0" rIns="90000" bIns="0" anchor="ctr" anchorCtr="0"/>
          <a:lstStyle>
            <a:lvl1pPr marL="0" indent="0" algn="r">
              <a:buNone/>
              <a:defRPr sz="2800">
                <a:solidFill>
                  <a:srgbClr val="FAF8C8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Presentation Subtitle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667000" y="4114800"/>
            <a:ext cx="6248400" cy="0"/>
          </a:xfrm>
          <a:prstGeom prst="line">
            <a:avLst/>
          </a:prstGeom>
          <a:ln w="38100" cap="rnd">
            <a:solidFill>
              <a:schemeClr val="accent5">
                <a:lumMod val="20000"/>
                <a:lumOff val="80000"/>
                <a:alpha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24046"/>
            <a:ext cx="33528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dirty="0" smtClean="0">
                <a:solidFill>
                  <a:srgbClr val="DEFF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5757446"/>
            <a:ext cx="209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800" b="1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Telerik Corporation</a:t>
            </a:r>
            <a:endParaRPr lang="en-US" sz="1800" b="1" dirty="0">
              <a:solidFill>
                <a:srgbClr val="0EFE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6062246"/>
            <a:ext cx="1707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www.telerik.com</a:t>
            </a:r>
            <a:endParaRPr lang="en-US" sz="1600" b="1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940056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13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"/>
          <p:cNvPicPr>
            <a:picLocks noChangeAspect="1" noChangeArrowheads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3502"/>
            <a:ext cx="9144000" cy="590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247652"/>
            <a:ext cx="9144000" cy="4833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52400" y="228602"/>
            <a:ext cx="1714500" cy="428625"/>
          </a:xfrm>
          <a:prstGeom prst="rect">
            <a:avLst/>
          </a:prstGeom>
          <a:noFill/>
          <a:effectLst>
            <a:outerShdw blurRad="127000" sx="101000" sy="101000" algn="ctr" rotWithShape="0">
              <a:schemeClr val="tx1">
                <a:lumMod val="20000"/>
                <a:lumOff val="80000"/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10156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iming>
    <p:tnLst>
      <p:par>
        <p:cTn id="1" dur="indefinite" restart="never" nodeType="tmRoot"/>
      </p:par>
    </p:tnLst>
  </p:timing>
  <p:txStyles>
    <p:titleStyle>
      <a:lvl1pPr algn="r" rtl="0" eaLnBrk="1" fontAlgn="base" hangingPunct="1">
        <a:lnSpc>
          <a:spcPts val="4400"/>
        </a:lnSpc>
        <a:spcBef>
          <a:spcPct val="0"/>
        </a:spcBef>
        <a:spcAft>
          <a:spcPct val="0"/>
        </a:spcAft>
        <a:defRPr sz="4400" b="1" kern="1200" baseline="0">
          <a:ln w="500">
            <a:noFill/>
          </a:ln>
          <a:solidFill>
            <a:schemeClr val="tx2"/>
          </a:solidFill>
          <a:effectLst>
            <a:outerShdw blurRad="38100" dist="38100" dir="2700000" algn="tl">
              <a:srgbClr val="000000">
                <a:alpha val="43137"/>
              </a:srgbClr>
            </a:outerShdw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9pPr>
    </p:titleStyle>
    <p:bodyStyle>
      <a:lvl1pPr marL="319088" indent="-319088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40000"/>
            <a:lumOff val="60000"/>
          </a:schemeClr>
        </a:buClr>
        <a:buSzPct val="70000"/>
        <a:buFont typeface="Wingdings 2" pitchFamily="18" charset="2"/>
        <a:buChar char=""/>
        <a:defRPr sz="32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30238" indent="-273050" algn="l" rtl="0" eaLnBrk="1" fontAlgn="base" hangingPunct="1">
        <a:spcBef>
          <a:spcPct val="20000"/>
        </a:spcBef>
        <a:spcAft>
          <a:spcPct val="0"/>
        </a:spcAft>
        <a:buClr>
          <a:schemeClr val="accent2">
            <a:lumMod val="60000"/>
            <a:lumOff val="40000"/>
          </a:schemeClr>
        </a:buClr>
        <a:buFont typeface="Wingdings 2" pitchFamily="18" charset="2"/>
        <a:buChar char=""/>
        <a:defRPr sz="30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922338" indent="-273050" algn="l" rtl="0" eaLnBrk="1" fontAlgn="base" hangingPunct="1"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Font typeface="Wingdings 2" pitchFamily="18" charset="2"/>
        <a:buChar char=""/>
        <a:defRPr sz="28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187450" indent="-228600" algn="l" rtl="0" eaLnBrk="1" fontAlgn="base" hangingPunct="1">
        <a:spcBef>
          <a:spcPct val="20000"/>
        </a:spcBef>
        <a:spcAft>
          <a:spcPct val="0"/>
        </a:spcAft>
        <a:buClr>
          <a:srgbClr val="F8BD52"/>
        </a:buClr>
        <a:buFont typeface="Wingdings 2" pitchFamily="18" charset="2"/>
        <a:buChar char=""/>
        <a:defRPr sz="26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425575" indent="-228600" algn="l" rtl="0" eaLnBrk="1" fontAlgn="base" hangingPunct="1">
        <a:spcBef>
          <a:spcPct val="20000"/>
        </a:spcBef>
        <a:spcAft>
          <a:spcPct val="0"/>
        </a:spcAft>
        <a:buClr>
          <a:srgbClr val="46A6BD"/>
        </a:buClr>
        <a:buFont typeface="Wingdings 2" pitchFamily="18" charset="2"/>
        <a:buChar char=""/>
        <a:defRPr sz="24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673352" indent="-228600" algn="l" rtl="0" eaLnBrk="1" latinLnBrk="0" hangingPunct="1">
        <a:spcBef>
          <a:spcPct val="20000"/>
        </a:spcBef>
        <a:buClr>
          <a:schemeClr val="accent6"/>
        </a:buClr>
        <a:buFont typeface="Wingdings 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11096" indent="-228600" algn="l" rtl="0" eaLnBrk="1" latinLnBrk="0" hangingPunct="1">
        <a:spcBef>
          <a:spcPct val="20000"/>
        </a:spcBef>
        <a:buClr>
          <a:schemeClr val="tx2"/>
        </a:buClr>
        <a:buFont typeface="Wingdings 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21408" indent="-182880" algn="l" rtl="0" eaLnBrk="1" latinLnBrk="0" hangingPunct="1">
        <a:spcBef>
          <a:spcPct val="20000"/>
        </a:spcBef>
        <a:buClr>
          <a:schemeClr val="tx2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22576" indent="-182880" algn="l" rtl="0" eaLnBrk="1" latinLnBrk="0" hangingPunct="1">
        <a:spcBef>
          <a:spcPct val="20000"/>
        </a:spcBef>
        <a:buClr>
          <a:schemeClr val="tx2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academy.telerik.com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hyperlink" Target="http://facebook.com/TelerikAcademy" TargetMode="External"/><Relationship Id="rId3" Type="http://schemas.openxmlformats.org/officeDocument/2006/relationships/hyperlink" Target="http://academy.telerik.com/" TargetMode="External"/><Relationship Id="rId7" Type="http://schemas.openxmlformats.org/officeDocument/2006/relationships/image" Target="../media/image71.png"/><Relationship Id="rId2" Type="http://schemas.openxmlformats.org/officeDocument/2006/relationships/hyperlink" Target="http://csharpfundamentals.teleri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hyperlink" Target="http://forums.academy.telerik.com/" TargetMode="External"/><Relationship Id="rId10" Type="http://schemas.openxmlformats.org/officeDocument/2006/relationships/image" Target="../media/image73.png"/><Relationship Id="rId4" Type="http://schemas.openxmlformats.org/officeDocument/2006/relationships/hyperlink" Target="http://www.facebook.com/telerikacademy" TargetMode="External"/><Relationship Id="rId9" Type="http://schemas.openxmlformats.org/officeDocument/2006/relationships/image" Target="../media/image7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193588"/>
            <a:ext cx="8229600" cy="903724"/>
          </a:xfrm>
        </p:spPr>
        <p:txBody>
          <a:bodyPr/>
          <a:lstStyle/>
          <a:p>
            <a:r>
              <a:rPr lang="en-US" dirty="0" smtClean="0"/>
              <a:t>Test Automation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151095"/>
            <a:ext cx="8229600" cy="797720"/>
          </a:xfrm>
        </p:spPr>
        <p:txBody>
          <a:bodyPr/>
          <a:lstStyle/>
          <a:p>
            <a:r>
              <a:rPr lang="en-US" dirty="0" smtClean="0"/>
              <a:t>Main Concepts of </a:t>
            </a:r>
            <a:r>
              <a:rPr lang="en-US" dirty="0"/>
              <a:t>Test Automation </a:t>
            </a: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193" y="1981686"/>
            <a:ext cx="2024838" cy="19050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8448" y="5151599"/>
            <a:ext cx="1658352" cy="1210597"/>
          </a:xfrm>
          <a:prstGeom prst="roundRect">
            <a:avLst>
              <a:gd name="adj" fmla="val 11796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 Placeholder 12"/>
          <p:cNvSpPr>
            <a:spLocks noGrp="1"/>
          </p:cNvSpPr>
          <p:nvPr/>
        </p:nvSpPr>
        <p:spPr>
          <a:xfrm>
            <a:off x="497391" y="5455189"/>
            <a:ext cx="3990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19088" indent="-319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Telerik Software Academy</a:t>
            </a:r>
          </a:p>
        </p:txBody>
      </p:sp>
      <p:sp>
        <p:nvSpPr>
          <p:cNvPr id="11" name="Text Placeholder 13"/>
          <p:cNvSpPr>
            <a:spLocks noGrp="1"/>
          </p:cNvSpPr>
          <p:nvPr/>
        </p:nvSpPr>
        <p:spPr>
          <a:xfrm>
            <a:off x="497392" y="5759989"/>
            <a:ext cx="3990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19088" indent="-319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hlinkClick r:id="rId4"/>
              </a:rPr>
              <a:t>http://academy.telerik.com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Text Placeholder 14"/>
          <p:cNvSpPr>
            <a:spLocks noGrp="1"/>
          </p:cNvSpPr>
          <p:nvPr/>
        </p:nvSpPr>
        <p:spPr>
          <a:xfrm>
            <a:off x="497392" y="5080546"/>
            <a:ext cx="3990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400" b="1" kern="1200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Software Quality Assurance</a:t>
            </a:r>
          </a:p>
        </p:txBody>
      </p:sp>
    </p:spTree>
    <p:extLst>
      <p:ext uri="{BB962C8B-B14F-4D97-AF65-F5344CB8AC3E}">
        <p14:creationId xmlns:p14="http://schemas.microsoft.com/office/powerpoint/2010/main" val="1900590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Automation 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Smart investments </a:t>
            </a:r>
            <a:r>
              <a:rPr lang="en-US" dirty="0"/>
              <a:t>in </a:t>
            </a:r>
            <a:r>
              <a:rPr lang="en-US" dirty="0" smtClean="0"/>
              <a:t>developing test automation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can be beneficial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Earning rewards </a:t>
            </a:r>
            <a:r>
              <a:rPr lang="en-US" dirty="0"/>
              <a:t>on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repeatable</a:t>
            </a:r>
            <a:r>
              <a:rPr lang="en-US" dirty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low-maintenance</a:t>
            </a:r>
            <a:r>
              <a:rPr lang="en-US" dirty="0" smtClean="0"/>
              <a:t> </a:t>
            </a:r>
            <a:r>
              <a:rPr lang="en-US" dirty="0"/>
              <a:t>automated test </a:t>
            </a:r>
            <a:r>
              <a:rPr lang="en-US" dirty="0" smtClean="0"/>
              <a:t>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399" y="3733800"/>
            <a:ext cx="2333625" cy="2695575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849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Saving Effort and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Well-designed</a:t>
            </a:r>
            <a:r>
              <a:rPr lang="en-US" dirty="0"/>
              <a:t>, carefully chosen automated tests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run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efficiently </a:t>
            </a:r>
            <a:r>
              <a:rPr lang="en-US" dirty="0"/>
              <a:t>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with little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effort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Less effort is required to reach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current level of risk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mitigation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More </a:t>
            </a:r>
            <a:r>
              <a:rPr lang="en-US" dirty="0"/>
              <a:t>effort </a:t>
            </a:r>
            <a:r>
              <a:rPr lang="en-US" dirty="0" smtClean="0"/>
              <a:t>is freed </a:t>
            </a:r>
            <a:r>
              <a:rPr lang="en-US" dirty="0"/>
              <a:t>for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expanding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coverage 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Repetitive work </a:t>
            </a:r>
            <a:r>
              <a:rPr lang="en-US" dirty="0"/>
              <a:t>is reduced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Test </a:t>
            </a:r>
            <a:r>
              <a:rPr lang="en-US" dirty="0"/>
              <a:t>automation allows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more test cases to be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run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5181600"/>
            <a:ext cx="1828800" cy="1614548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594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Consistency </a:t>
            </a:r>
            <a:r>
              <a:rPr lang="en-US" dirty="0"/>
              <a:t>and </a:t>
            </a:r>
            <a:r>
              <a:rPr lang="en-US" dirty="0" smtClean="0"/>
              <a:t>Repeatability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Test tools </a:t>
            </a:r>
            <a:r>
              <a:rPr lang="en-US" dirty="0"/>
              <a:t>improve testing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consistency</a:t>
            </a:r>
            <a:r>
              <a:rPr lang="en-US" dirty="0"/>
              <a:t> 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repeatability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Tests can be </a:t>
            </a:r>
            <a:r>
              <a:rPr lang="en-US" dirty="0"/>
              <a:t>executed </a:t>
            </a:r>
            <a:r>
              <a:rPr lang="en-US" dirty="0" smtClean="0"/>
              <a:t>in </a:t>
            </a:r>
            <a:r>
              <a:rPr lang="en-US" dirty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same order </a:t>
            </a:r>
            <a:r>
              <a:rPr lang="en-US" dirty="0"/>
              <a:t>with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same frequency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pic>
        <p:nvPicPr>
          <p:cNvPr id="15362" name="Picture 2" descr="http://untyped.com/untyping/wp-content/uploads/2011/01/consistent-hash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4040203"/>
            <a:ext cx="1905000" cy="1905001"/>
          </a:xfrm>
          <a:prstGeom prst="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733800"/>
            <a:ext cx="3276600" cy="2517808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735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Coverage (Reduced Risk)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Easier and faster testing allows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running more tests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Achieving better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coverage</a:t>
            </a:r>
          </a:p>
          <a:p>
            <a:pPr>
              <a:lnSpc>
                <a:spcPct val="100000"/>
              </a:lnSpc>
            </a:pPr>
            <a:r>
              <a:rPr lang="en-US" dirty="0"/>
              <a:t>P</a:t>
            </a:r>
            <a:r>
              <a:rPr lang="en-US" dirty="0" smtClean="0"/>
              <a:t>ushing </a:t>
            </a:r>
            <a:r>
              <a:rPr lang="en-US" dirty="0"/>
              <a:t>up overall coverage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reduces risks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</a:t>
            </a:r>
            <a:r>
              <a:rPr lang="en-US" dirty="0" smtClean="0"/>
              <a:t>ncreases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confidence</a:t>
            </a:r>
            <a:r>
              <a:rPr lang="en-US" dirty="0" smtClean="0"/>
              <a:t> </a:t>
            </a:r>
            <a:r>
              <a:rPr lang="en-US" dirty="0"/>
              <a:t>upon </a:t>
            </a:r>
            <a:r>
              <a:rPr lang="en-US" dirty="0" smtClean="0"/>
              <a:t>release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5259" y="4191000"/>
            <a:ext cx="3809141" cy="2224087"/>
          </a:xfrm>
          <a:prstGeom prst="roundRect">
            <a:avLst>
              <a:gd name="adj" fmla="val 11446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9758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Objectiveness and Test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10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Tool support improves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assessment  objectiveness 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(E.g</a:t>
            </a:r>
            <a:r>
              <a:rPr lang="en-US" dirty="0"/>
              <a:t>., static measures, coverage)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Ease of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access to information </a:t>
            </a:r>
            <a:r>
              <a:rPr lang="en-US" dirty="0"/>
              <a:t>about tests or testing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(E.g</a:t>
            </a:r>
            <a:r>
              <a:rPr lang="en-US" dirty="0"/>
              <a:t>., statistics and graphs about </a:t>
            </a:r>
            <a:r>
              <a:rPr lang="en-US" dirty="0" smtClean="0"/>
              <a:t>test progress</a:t>
            </a:r>
            <a:r>
              <a:rPr lang="en-US" dirty="0"/>
              <a:t>, incident rates and performance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0" y="4724400"/>
            <a:ext cx="1493043" cy="16764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510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We </a:t>
            </a:r>
            <a:r>
              <a:rPr lang="en-US" dirty="0"/>
              <a:t>have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better predictability </a:t>
            </a:r>
            <a:r>
              <a:rPr lang="en-US" dirty="0"/>
              <a:t>of test execution </a:t>
            </a:r>
            <a:r>
              <a:rPr lang="en-US" dirty="0" smtClean="0"/>
              <a:t>time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can start the automated test set, leave for the </a:t>
            </a:r>
            <a:r>
              <a:rPr lang="en-US" dirty="0" smtClean="0"/>
              <a:t>night and </a:t>
            </a:r>
            <a:r>
              <a:rPr lang="en-US" dirty="0"/>
              <a:t>come back in the </a:t>
            </a:r>
            <a:r>
              <a:rPr lang="en-US" dirty="0" smtClean="0"/>
              <a:t>morning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We </a:t>
            </a:r>
            <a:r>
              <a:rPr lang="en-US" dirty="0"/>
              <a:t>can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allow changes later in a project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 smtClean="0"/>
              <a:t>Since </a:t>
            </a:r>
            <a:r>
              <a:rPr lang="en-US" dirty="0"/>
              <a:t>we can manage the risk associated with </a:t>
            </a:r>
            <a:r>
              <a:rPr lang="en-US" dirty="0" smtClean="0"/>
              <a:t>changes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86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/>
              <a:t>Other </a:t>
            </a:r>
            <a:r>
              <a:rPr lang="en-US" dirty="0" smtClean="0"/>
              <a:t>Benefits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10200"/>
          </a:xfrm>
        </p:spPr>
        <p:txBody>
          <a:bodyPr/>
          <a:lstStyle/>
          <a:p>
            <a:r>
              <a:rPr lang="en-US" dirty="0" smtClean="0"/>
              <a:t>Rapid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feedback</a:t>
            </a:r>
            <a:r>
              <a:rPr lang="en-US" dirty="0"/>
              <a:t> to developers</a:t>
            </a:r>
          </a:p>
          <a:p>
            <a:r>
              <a:rPr lang="en-US" dirty="0" smtClean="0"/>
              <a:t>Virtually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unlimited iterations </a:t>
            </a:r>
            <a:r>
              <a:rPr lang="en-US" dirty="0"/>
              <a:t>of test case execution</a:t>
            </a:r>
          </a:p>
          <a:p>
            <a:r>
              <a:rPr lang="en-US" dirty="0" smtClean="0"/>
              <a:t>Customized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defect reporting</a:t>
            </a:r>
          </a:p>
          <a:p>
            <a:r>
              <a:rPr lang="en-US" dirty="0" smtClean="0"/>
              <a:t>Finding </a:t>
            </a:r>
            <a:r>
              <a:rPr lang="en-US" dirty="0"/>
              <a:t>defects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missed by manual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203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066800"/>
            <a:ext cx="7924800" cy="685800"/>
          </a:xfrm>
        </p:spPr>
        <p:txBody>
          <a:bodyPr/>
          <a:lstStyle/>
          <a:p>
            <a:r>
              <a:rPr lang="en-US" dirty="0"/>
              <a:t>Test Tool Concepts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1905000"/>
            <a:ext cx="7924800" cy="1178720"/>
          </a:xfrm>
        </p:spPr>
        <p:txBody>
          <a:bodyPr/>
          <a:lstStyle/>
          <a:p>
            <a:r>
              <a:rPr lang="en-US" dirty="0"/>
              <a:t>Understanding the Meaning and Purpose of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Tool </a:t>
            </a:r>
            <a:r>
              <a:rPr lang="en-US" dirty="0"/>
              <a:t>Support for Testing </a:t>
            </a:r>
          </a:p>
        </p:txBody>
      </p:sp>
      <p:pic>
        <p:nvPicPr>
          <p:cNvPr id="6146" name="Picture 2" descr="Andy Tools Hammer Spanner Clip 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3448049"/>
            <a:ext cx="2857500" cy="2724151"/>
          </a:xfrm>
          <a:prstGeom prst="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436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Test Tools?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Test </a:t>
            </a:r>
            <a:r>
              <a:rPr lang="en-US" dirty="0"/>
              <a:t>tools can improve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efficiency</a:t>
            </a:r>
            <a:r>
              <a:rPr lang="en-US" dirty="0"/>
              <a:t>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accuracy</a:t>
            </a:r>
            <a:r>
              <a:rPr lang="en-US" dirty="0"/>
              <a:t> of </a:t>
            </a:r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603" y="2838075"/>
            <a:ext cx="3250794" cy="3250794"/>
          </a:xfrm>
          <a:prstGeom prst="roundRect">
            <a:avLst>
              <a:gd name="adj" fmla="val 9962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2940756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est Tools’ Application Areas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Test tools can be used for one or more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activities that support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testing:</a:t>
            </a:r>
          </a:p>
          <a:p>
            <a:pPr marL="739775" lvl="1" indent="-382588">
              <a:lnSpc>
                <a:spcPct val="100000"/>
              </a:lnSpc>
              <a:buFont typeface="+mj-lt"/>
              <a:buAutoNum type="alphaLcParenR"/>
            </a:pPr>
            <a:r>
              <a:rPr lang="en-US" dirty="0" smtClean="0"/>
              <a:t>Tools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directly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used in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testing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est </a:t>
            </a:r>
            <a:r>
              <a:rPr lang="en-US" dirty="0"/>
              <a:t>execution tools, test data generation </a:t>
            </a:r>
            <a:r>
              <a:rPr lang="en-US" dirty="0" smtClean="0"/>
              <a:t>tools and </a:t>
            </a:r>
            <a:r>
              <a:rPr lang="en-US" dirty="0"/>
              <a:t>result comparison tools</a:t>
            </a:r>
          </a:p>
          <a:p>
            <a:pPr marL="739775" lvl="1" indent="-382588">
              <a:lnSpc>
                <a:spcPct val="100000"/>
              </a:lnSpc>
              <a:buFont typeface="+mj-lt"/>
              <a:buAutoNum type="alphaLcParenR" startAt="2"/>
            </a:pPr>
            <a:r>
              <a:rPr lang="en-US" dirty="0"/>
              <a:t>Tools that help in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managing</a:t>
            </a:r>
            <a:r>
              <a:rPr lang="en-US" dirty="0"/>
              <a:t> the testing </a:t>
            </a:r>
            <a:r>
              <a:rPr lang="en-US" dirty="0" smtClean="0"/>
              <a:t>process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M</a:t>
            </a:r>
            <a:r>
              <a:rPr lang="en-US" dirty="0" smtClean="0"/>
              <a:t>anaging </a:t>
            </a:r>
            <a:r>
              <a:rPr lang="en-US" dirty="0"/>
              <a:t>tests, </a:t>
            </a:r>
            <a:r>
              <a:rPr lang="en-US" dirty="0" smtClean="0"/>
              <a:t>test results</a:t>
            </a:r>
            <a:r>
              <a:rPr lang="en-US" dirty="0"/>
              <a:t>, data, requirements, incidents, </a:t>
            </a:r>
            <a:r>
              <a:rPr lang="en-US" dirty="0" smtClean="0"/>
              <a:t>etc.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R</a:t>
            </a:r>
            <a:r>
              <a:rPr lang="en-US" dirty="0" smtClean="0"/>
              <a:t>eporting </a:t>
            </a:r>
            <a:r>
              <a:rPr lang="en-US" dirty="0"/>
              <a:t>and monitoring </a:t>
            </a:r>
            <a:r>
              <a:rPr lang="en-US" dirty="0" smtClean="0"/>
              <a:t>test execution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109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0" y="932331"/>
            <a:ext cx="7581900" cy="576430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Snejina Lazarova</a:t>
            </a:r>
          </a:p>
          <a:p>
            <a:pPr marL="357188" lvl="1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400" dirty="0" smtClean="0"/>
              <a:t>Project Manager</a:t>
            </a:r>
          </a:p>
          <a:p>
            <a:pPr marL="357188" lvl="1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400" smtClean="0"/>
              <a:t>BI &amp; Reporting </a:t>
            </a:r>
            <a:r>
              <a:rPr lang="en-US" sz="2400" dirty="0" smtClean="0"/>
              <a:t>Team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Dimo Mitev</a:t>
            </a:r>
          </a:p>
          <a:p>
            <a:pPr marL="357188" lvl="1" indent="0">
              <a:lnSpc>
                <a:spcPct val="100000"/>
              </a:lnSpc>
              <a:buNone/>
            </a:pPr>
            <a:r>
              <a:rPr lang="en-US" sz="2400" dirty="0" smtClean="0"/>
              <a:t>QA Architect</a:t>
            </a:r>
          </a:p>
          <a:p>
            <a:pPr marL="357188" lvl="1" indent="0">
              <a:lnSpc>
                <a:spcPct val="100000"/>
              </a:lnSpc>
              <a:buNone/>
            </a:pPr>
            <a:r>
              <a:rPr lang="en-US" sz="2400" dirty="0" smtClean="0"/>
              <a:t>Backend Services Team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5"/>
          <a:stretch/>
        </p:blipFill>
        <p:spPr>
          <a:xfrm>
            <a:off x="6099452" y="3790421"/>
            <a:ext cx="1441959" cy="2029609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450" y="971594"/>
            <a:ext cx="1387326" cy="2080989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2378006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Tools’ </a:t>
            </a:r>
            <a:r>
              <a:rPr lang="en-US" dirty="0" smtClean="0"/>
              <a:t>Application Areas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Test tools can be used for one or more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activities that support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testing:</a:t>
            </a:r>
          </a:p>
          <a:p>
            <a:pPr marL="739775" lvl="1" indent="-382588">
              <a:lnSpc>
                <a:spcPct val="100000"/>
              </a:lnSpc>
              <a:buFont typeface="+mj-lt"/>
              <a:buAutoNum type="alphaLcParenR" startAt="3"/>
            </a:pPr>
            <a:r>
              <a:rPr lang="en-US" dirty="0" smtClean="0"/>
              <a:t>Tools for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exploration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Monitoring </a:t>
            </a:r>
            <a:r>
              <a:rPr lang="en-US" dirty="0"/>
              <a:t>file activity for an application</a:t>
            </a:r>
          </a:p>
          <a:p>
            <a:pPr marL="739775" lvl="1" indent="-382588">
              <a:lnSpc>
                <a:spcPct val="100000"/>
              </a:lnSpc>
              <a:buFont typeface="+mj-lt"/>
              <a:buAutoNum type="alphaLcParenR" startAt="4"/>
            </a:pPr>
            <a:r>
              <a:rPr lang="en-US" dirty="0" smtClean="0"/>
              <a:t>Any </a:t>
            </a:r>
            <a:r>
              <a:rPr lang="en-US" dirty="0"/>
              <a:t>tool that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aids in testing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2">
              <a:lnSpc>
                <a:spcPct val="100000"/>
              </a:lnSpc>
            </a:pPr>
            <a:r>
              <a:rPr lang="en-US" dirty="0"/>
              <a:t>Even a </a:t>
            </a:r>
            <a:r>
              <a:rPr lang="en-US" dirty="0" smtClean="0"/>
              <a:t>spreadsheet is a test tool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886200"/>
            <a:ext cx="2381250" cy="2390775"/>
          </a:xfrm>
          <a:prstGeom prst="roundRect">
            <a:avLst>
              <a:gd name="adj" fmla="val 9962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079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Tools’ </a:t>
            </a:r>
            <a:r>
              <a:rPr lang="en-US" dirty="0" smtClean="0"/>
              <a:t>Purposes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Tool support </a:t>
            </a:r>
            <a:r>
              <a:rPr lang="en-US" dirty="0" smtClean="0"/>
              <a:t>can </a:t>
            </a:r>
            <a:r>
              <a:rPr lang="en-US" dirty="0"/>
              <a:t>have </a:t>
            </a:r>
            <a:r>
              <a:rPr lang="en-US" dirty="0" smtClean="0"/>
              <a:t>a different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purpose</a:t>
            </a:r>
            <a:r>
              <a:rPr lang="en-US" dirty="0" smtClean="0"/>
              <a:t>, depending </a:t>
            </a:r>
            <a:r>
              <a:rPr lang="en-US" dirty="0"/>
              <a:t>on the </a:t>
            </a:r>
            <a:r>
              <a:rPr lang="en-US" dirty="0" smtClean="0"/>
              <a:t>context:</a:t>
            </a:r>
          </a:p>
          <a:p>
            <a:pPr marL="739775" lvl="1" indent="-382588">
              <a:lnSpc>
                <a:spcPct val="100000"/>
              </a:lnSpc>
              <a:buFont typeface="+mj-lt"/>
              <a:buAutoNum type="alphaLcParenR"/>
            </a:pPr>
            <a:r>
              <a:rPr lang="en-US" dirty="0"/>
              <a:t>Improve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efficiency</a:t>
            </a:r>
            <a:r>
              <a:rPr lang="en-US" dirty="0" smtClean="0"/>
              <a:t> </a:t>
            </a:r>
            <a:r>
              <a:rPr lang="en-US" dirty="0"/>
              <a:t>of test </a:t>
            </a:r>
            <a:r>
              <a:rPr lang="en-US" dirty="0" smtClean="0"/>
              <a:t>activities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Automate </a:t>
            </a:r>
            <a:r>
              <a:rPr lang="en-US" dirty="0"/>
              <a:t>repetitive tasks or supporting </a:t>
            </a:r>
            <a:r>
              <a:rPr lang="en-US" dirty="0" smtClean="0"/>
              <a:t>manual test activities</a:t>
            </a:r>
          </a:p>
          <a:p>
            <a:pPr marL="739775" lvl="1" indent="-382588">
              <a:lnSpc>
                <a:spcPct val="100000"/>
              </a:lnSpc>
              <a:buFont typeface="+mj-lt"/>
              <a:buAutoNum type="alphaLcParenR" startAt="2"/>
            </a:pPr>
            <a:r>
              <a:rPr lang="en-US" dirty="0"/>
              <a:t>Automate activities that require significant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resources</a:t>
            </a:r>
            <a:r>
              <a:rPr lang="en-US" dirty="0"/>
              <a:t> </a:t>
            </a:r>
            <a:r>
              <a:rPr lang="en-US" dirty="0" smtClean="0"/>
              <a:t>when </a:t>
            </a:r>
            <a:r>
              <a:rPr lang="en-US" dirty="0"/>
              <a:t>done </a:t>
            </a:r>
            <a:r>
              <a:rPr lang="en-US" dirty="0" smtClean="0"/>
              <a:t>manually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E.g. static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4191000"/>
            <a:ext cx="3194050" cy="255524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92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Tools’ </a:t>
            </a:r>
            <a:r>
              <a:rPr lang="en-US" dirty="0" smtClean="0"/>
              <a:t>Purposes (2)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Tool support </a:t>
            </a:r>
            <a:r>
              <a:rPr lang="en-US" dirty="0" smtClean="0"/>
              <a:t>can have a different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purpose</a:t>
            </a:r>
            <a:r>
              <a:rPr lang="en-US" dirty="0" smtClean="0"/>
              <a:t>, depending </a:t>
            </a:r>
            <a:r>
              <a:rPr lang="en-US" dirty="0"/>
              <a:t>on the </a:t>
            </a:r>
            <a:r>
              <a:rPr lang="en-US" dirty="0" smtClean="0"/>
              <a:t>context:</a:t>
            </a:r>
          </a:p>
          <a:p>
            <a:pPr marL="739775" lvl="1" indent="-382588">
              <a:lnSpc>
                <a:spcPct val="100000"/>
              </a:lnSpc>
              <a:buFont typeface="+mj-lt"/>
              <a:buAutoNum type="alphaLcParenR" startAt="3"/>
            </a:pPr>
            <a:r>
              <a:rPr lang="en-US" dirty="0" smtClean="0"/>
              <a:t>Automate </a:t>
            </a:r>
            <a:r>
              <a:rPr lang="en-US" dirty="0"/>
              <a:t>activities that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can not be executed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manually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E.g. </a:t>
            </a:r>
            <a:r>
              <a:rPr lang="en-US" dirty="0"/>
              <a:t>large scale </a:t>
            </a:r>
            <a:r>
              <a:rPr lang="en-US" dirty="0" smtClean="0"/>
              <a:t>performance testing </a:t>
            </a:r>
            <a:r>
              <a:rPr lang="en-US" dirty="0"/>
              <a:t>of client-server applications</a:t>
            </a:r>
          </a:p>
          <a:p>
            <a:pPr marL="739775" lvl="1" indent="-382588">
              <a:lnSpc>
                <a:spcPct val="100000"/>
              </a:lnSpc>
              <a:buFont typeface="+mj-lt"/>
              <a:buAutoNum type="alphaLcParenR" startAt="4"/>
            </a:pPr>
            <a:r>
              <a:rPr lang="en-US" dirty="0" smtClean="0"/>
              <a:t>Increase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reliability</a:t>
            </a:r>
            <a:r>
              <a:rPr lang="en-US" dirty="0"/>
              <a:t> of </a:t>
            </a:r>
            <a:r>
              <a:rPr lang="en-US" dirty="0" smtClean="0"/>
              <a:t>testing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E.g. </a:t>
            </a:r>
            <a:r>
              <a:rPr lang="en-US" dirty="0"/>
              <a:t>by automating large data comparisons or </a:t>
            </a:r>
            <a:r>
              <a:rPr lang="en-US" dirty="0" smtClean="0"/>
              <a:t>simulating behavior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823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Getting the full benefit from test tools involves </a:t>
            </a:r>
            <a:r>
              <a:rPr lang="en-US" dirty="0" smtClean="0"/>
              <a:t>careful </a:t>
            </a:r>
            <a:r>
              <a:rPr lang="en-US" dirty="0"/>
              <a:t>ongoing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management</a:t>
            </a:r>
            <a:r>
              <a:rPr lang="en-US" dirty="0" smtClean="0"/>
              <a:t> 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You </a:t>
            </a:r>
            <a:r>
              <a:rPr lang="en-US" dirty="0"/>
              <a:t>should plan to use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/>
              <a:t>C</a:t>
            </a:r>
            <a:r>
              <a:rPr lang="en-US" dirty="0" smtClean="0"/>
              <a:t>onfiguration </a:t>
            </a:r>
            <a:r>
              <a:rPr lang="en-US" dirty="0"/>
              <a:t>management for test </a:t>
            </a:r>
            <a:r>
              <a:rPr lang="en-US" dirty="0" smtClean="0"/>
              <a:t>tools 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Test scripts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Test data </a:t>
            </a:r>
            <a:r>
              <a:rPr lang="en-US" dirty="0"/>
              <a:t>and other test tool </a:t>
            </a:r>
            <a:r>
              <a:rPr lang="en-US" dirty="0" smtClean="0"/>
              <a:t>items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</a:t>
            </a:r>
            <a:r>
              <a:rPr lang="en-US" dirty="0" smtClean="0"/>
              <a:t>emember </a:t>
            </a:r>
            <a:r>
              <a:rPr lang="en-US" dirty="0"/>
              <a:t>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link version numbers 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2">
              <a:lnSpc>
                <a:spcPct val="100000"/>
              </a:lnSpc>
            </a:pPr>
            <a:r>
              <a:rPr lang="en-US" dirty="0"/>
              <a:t>O</a:t>
            </a:r>
            <a:r>
              <a:rPr lang="en-US" dirty="0" smtClean="0"/>
              <a:t>f </a:t>
            </a:r>
            <a:r>
              <a:rPr lang="en-US" dirty="0"/>
              <a:t>tests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tools </a:t>
            </a:r>
            <a:r>
              <a:rPr lang="en-US" dirty="0"/>
              <a:t>with the version numbers of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items tested </a:t>
            </a:r>
            <a:r>
              <a:rPr lang="en-US" dirty="0"/>
              <a:t>with </a:t>
            </a:r>
            <a:r>
              <a:rPr lang="en-US" dirty="0" smtClean="0"/>
              <a:t>them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0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Create </a:t>
            </a:r>
            <a:r>
              <a:rPr lang="en-US" dirty="0"/>
              <a:t>a proper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architecture</a:t>
            </a:r>
            <a:r>
              <a:rPr lang="en-US" dirty="0"/>
              <a:t> for your test automation </a:t>
            </a:r>
            <a:r>
              <a:rPr lang="en-US" dirty="0" smtClean="0"/>
              <a:t>system</a:t>
            </a:r>
          </a:p>
          <a:p>
            <a:pPr marL="571500" lvl="1" indent="-214313">
              <a:lnSpc>
                <a:spcPct val="100000"/>
              </a:lnSpc>
            </a:pPr>
            <a:r>
              <a:rPr lang="en-US" dirty="0"/>
              <a:t>P</a:t>
            </a:r>
            <a:r>
              <a:rPr lang="en-US" dirty="0" smtClean="0"/>
              <a:t>oor </a:t>
            </a:r>
            <a:r>
              <a:rPr lang="en-US" dirty="0"/>
              <a:t>design decisions </a:t>
            </a:r>
            <a:r>
              <a:rPr lang="en-US" dirty="0" smtClean="0"/>
              <a:t>makes testing difficult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Creating </a:t>
            </a:r>
            <a:r>
              <a:rPr lang="en-US" dirty="0"/>
              <a:t>and </a:t>
            </a:r>
            <a:r>
              <a:rPr lang="en-US" dirty="0" smtClean="0"/>
              <a:t>maintaining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libraries of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tests</a:t>
            </a:r>
          </a:p>
          <a:p>
            <a:pPr marL="571500" lvl="1" indent="-214313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aming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conventions </a:t>
            </a:r>
            <a:r>
              <a:rPr lang="en-US" dirty="0"/>
              <a:t>for test cases and test </a:t>
            </a:r>
            <a:r>
              <a:rPr lang="en-US" dirty="0" smtClean="0"/>
              <a:t>data </a:t>
            </a:r>
          </a:p>
          <a:p>
            <a:pPr marL="571500" lvl="1" indent="-214313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Size</a:t>
            </a:r>
            <a:r>
              <a:rPr lang="en-US" dirty="0" smtClean="0"/>
              <a:t> </a:t>
            </a:r>
            <a:r>
              <a:rPr lang="en-US" dirty="0"/>
              <a:t>of test </a:t>
            </a:r>
            <a:r>
              <a:rPr lang="en-US" dirty="0" smtClean="0"/>
              <a:t>cases</a:t>
            </a:r>
          </a:p>
          <a:p>
            <a:pPr marL="571500" lvl="1" indent="-214313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nteractions</a:t>
            </a:r>
            <a:r>
              <a:rPr lang="en-US" dirty="0" smtClean="0"/>
              <a:t> </a:t>
            </a:r>
            <a:r>
              <a:rPr lang="en-US" dirty="0"/>
              <a:t>with the test </a:t>
            </a:r>
            <a:r>
              <a:rPr lang="en-US" dirty="0" smtClean="0"/>
              <a:t>environment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474" y="4495798"/>
            <a:ext cx="1076325" cy="1076325"/>
          </a:xfrm>
          <a:prstGeom prst="roundRect">
            <a:avLst>
              <a:gd name="adj" fmla="val 9667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reflection blurRad="6350" stA="50000" endA="300" endPos="38500" dist="50800" dir="5400000" sy="-100000" algn="bl" rotWithShape="0"/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371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</a:t>
            </a:r>
            <a:r>
              <a:rPr lang="en-US" dirty="0" smtClean="0"/>
              <a:t>Practices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Make proper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documentation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Automated tests are complex and require time to be studied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How the automated test works</a:t>
            </a:r>
            <a:r>
              <a:rPr lang="en-US" dirty="0"/>
              <a:t>, why it is like it is</a:t>
            </a:r>
            <a:r>
              <a:rPr lang="en-US" dirty="0" smtClean="0"/>
              <a:t>, etc</a:t>
            </a:r>
            <a:r>
              <a:rPr lang="en-US" dirty="0"/>
              <a:t>.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/>
              <a:t>Plan for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expansion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/>
            </a:r>
            <a:b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and maintenance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3733800"/>
            <a:ext cx="3505200" cy="2336800"/>
          </a:xfrm>
          <a:prstGeom prst="roundRect">
            <a:avLst>
              <a:gd name="adj" fmla="val 6477"/>
            </a:avLst>
          </a:prstGeom>
          <a:effectLst>
            <a:glow rad="101600">
              <a:schemeClr val="tx1">
                <a:alpha val="40000"/>
              </a:schemeClr>
            </a:glo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00973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600200"/>
            <a:ext cx="7924800" cy="685800"/>
          </a:xfrm>
        </p:spPr>
        <p:txBody>
          <a:bodyPr/>
          <a:lstStyle/>
          <a:p>
            <a:r>
              <a:rPr lang="en-US" dirty="0"/>
              <a:t>Test Automation </a:t>
            </a:r>
            <a:r>
              <a:rPr lang="en-US" dirty="0" smtClean="0"/>
              <a:t>Costs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2591990"/>
            <a:ext cx="3810000" cy="569120"/>
          </a:xfrm>
        </p:spPr>
        <p:txBody>
          <a:bodyPr/>
          <a:lstStyle/>
          <a:p>
            <a:r>
              <a:rPr lang="en-US" dirty="0" smtClean="0"/>
              <a:t>The Price of Testing</a:t>
            </a:r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76550"/>
            <a:ext cx="5602287" cy="398145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3504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Automation Costs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Usually two types of costs are considered: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Initial costs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Recurring costs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pic>
        <p:nvPicPr>
          <p:cNvPr id="10244" name="Picture 4" descr="http://www.aimmailcenters.com/images/initial_costs_pi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680" y="3376613"/>
            <a:ext cx="4236640" cy="2719387"/>
          </a:xfrm>
          <a:prstGeom prst="rect">
            <a:avLst/>
          </a:prstGeom>
          <a:noFill/>
          <a:effectLst>
            <a:glow rad="101600">
              <a:schemeClr val="tx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1164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Costs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Initial costs </a:t>
            </a:r>
            <a:r>
              <a:rPr lang="en-US" dirty="0" smtClean="0"/>
              <a:t>include: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Evaluating and selecting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the right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tool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Shortcutting this may come expensive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Purchasing</a:t>
            </a:r>
            <a:r>
              <a:rPr lang="en-US" dirty="0" smtClean="0"/>
              <a:t> </a:t>
            </a:r>
            <a:r>
              <a:rPr lang="en-US" dirty="0"/>
              <a:t>the </a:t>
            </a:r>
            <a:r>
              <a:rPr lang="en-US" dirty="0" smtClean="0"/>
              <a:t>tool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O</a:t>
            </a:r>
            <a:r>
              <a:rPr lang="en-US" dirty="0" smtClean="0"/>
              <a:t>r adapting </a:t>
            </a:r>
            <a:r>
              <a:rPr lang="en-US" dirty="0"/>
              <a:t>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open source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tool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O</a:t>
            </a:r>
            <a:r>
              <a:rPr lang="en-US" dirty="0" smtClean="0"/>
              <a:t>r </a:t>
            </a:r>
            <a:r>
              <a:rPr lang="en-US" dirty="0"/>
              <a:t>developing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your own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tool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pic>
        <p:nvPicPr>
          <p:cNvPr id="3077" name="Picture 5" descr="http://bmtbg.com/images/empty_shopping_c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3886200"/>
            <a:ext cx="2438400" cy="2438400"/>
          </a:xfrm>
          <a:prstGeom prst="rect">
            <a:avLst/>
          </a:prstGeom>
          <a:noFill/>
          <a:effectLst>
            <a:glow rad="101600">
              <a:schemeClr val="tx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58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</a:t>
            </a:r>
            <a:r>
              <a:rPr lang="en-US" dirty="0" smtClean="0"/>
              <a:t>Costs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Initial costs </a:t>
            </a:r>
            <a:r>
              <a:rPr lang="en-US" dirty="0" smtClean="0"/>
              <a:t>include: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Learning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the tool </a:t>
            </a:r>
            <a:r>
              <a:rPr lang="en-US" dirty="0"/>
              <a:t>and how to use it </a:t>
            </a:r>
            <a:r>
              <a:rPr lang="en-US" dirty="0" smtClean="0"/>
              <a:t>properly</a:t>
            </a:r>
          </a:p>
          <a:p>
            <a:pPr lvl="2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Knowledge building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Intra-organizational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knowledge transfer </a:t>
            </a:r>
            <a:endParaRPr lang="en-US" dirty="0" smtClean="0"/>
          </a:p>
          <a:p>
            <a:pPr lvl="2">
              <a:lnSpc>
                <a:spcPct val="100000"/>
              </a:lnSpc>
            </a:pPr>
            <a:r>
              <a:rPr lang="en-US" dirty="0" smtClean="0"/>
              <a:t>Designing </a:t>
            </a:r>
            <a:r>
              <a:rPr lang="en-US" dirty="0"/>
              <a:t>and documenting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automation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architecture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Integrating the tool </a:t>
            </a:r>
            <a:r>
              <a:rPr lang="en-US" dirty="0"/>
              <a:t>with your existing test process, other test tools, and your </a:t>
            </a:r>
            <a:r>
              <a:rPr lang="en-US" dirty="0" smtClean="0"/>
              <a:t>team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13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52400"/>
            <a:ext cx="7086600" cy="914400"/>
          </a:xfrm>
        </p:spPr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686800" cy="5638800"/>
          </a:xfrm>
        </p:spPr>
        <p:txBody>
          <a:bodyPr/>
          <a:lstStyle/>
          <a:p>
            <a:pPr marL="347663" indent="-347663">
              <a:lnSpc>
                <a:spcPct val="100000"/>
              </a:lnSpc>
              <a:buSzPct val="100000"/>
              <a:buFont typeface="+mj-lt"/>
              <a:buAutoNum type="arabicPeriod"/>
            </a:pP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Tool </a:t>
            </a:r>
            <a:r>
              <a:rPr lang="en-US" sz="30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Concepts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Test </a:t>
            </a:r>
            <a:r>
              <a:rPr lang="en-US" dirty="0">
                <a:solidFill>
                  <a:srgbClr val="CCFF66">
                    <a:lumMod val="40000"/>
                    <a:lumOff val="60000"/>
                  </a:srgbClr>
                </a:solidFill>
              </a:rPr>
              <a:t>Automation </a:t>
            </a:r>
            <a:r>
              <a:rPr lang="en-US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Benefits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Test Tool Concepts</a:t>
            </a:r>
            <a:endParaRPr lang="en-US" dirty="0">
              <a:solidFill>
                <a:srgbClr val="CCFF66">
                  <a:lumMod val="40000"/>
                  <a:lumOff val="60000"/>
                </a:srgb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Test </a:t>
            </a:r>
            <a:r>
              <a:rPr lang="en-US" dirty="0">
                <a:solidFill>
                  <a:srgbClr val="CCFF66">
                    <a:lumMod val="40000"/>
                    <a:lumOff val="60000"/>
                  </a:srgbClr>
                </a:solidFill>
              </a:rPr>
              <a:t>Automation </a:t>
            </a:r>
            <a:r>
              <a:rPr lang="en-US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Cost</a:t>
            </a:r>
            <a:endParaRPr lang="en-US" dirty="0">
              <a:solidFill>
                <a:srgbClr val="CCFF66">
                  <a:lumMod val="40000"/>
                  <a:lumOff val="60000"/>
                </a:srgb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rgbClr val="CCFF66">
                    <a:lumMod val="40000"/>
                    <a:lumOff val="60000"/>
                  </a:srgbClr>
                </a:solidFill>
              </a:rPr>
              <a:t>Test Automation Risks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rgbClr val="CCFF66">
                    <a:lumMod val="40000"/>
                    <a:lumOff val="60000"/>
                  </a:srgbClr>
                </a:solidFill>
              </a:rPr>
              <a:t>Test Automation </a:t>
            </a:r>
            <a:r>
              <a:rPr lang="en-US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Strategies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rgbClr val="CCFF66">
                    <a:lumMod val="40000"/>
                    <a:lumOff val="60000"/>
                  </a:srgbClr>
                </a:solidFill>
              </a:rPr>
              <a:t>Test Automation Principles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Test </a:t>
            </a:r>
            <a:r>
              <a:rPr lang="en-US" dirty="0">
                <a:solidFill>
                  <a:srgbClr val="CCFF66">
                    <a:lumMod val="40000"/>
                    <a:lumOff val="60000"/>
                  </a:srgbClr>
                </a:solidFill>
              </a:rPr>
              <a:t>Tool </a:t>
            </a:r>
            <a:r>
              <a:rPr lang="en-US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Classification</a:t>
            </a:r>
          </a:p>
          <a:p>
            <a:pPr marL="514350" lvl="0" indent="-514350">
              <a:lnSpc>
                <a:spcPct val="100000"/>
              </a:lnSpc>
              <a:buClr>
                <a:srgbClr val="46A6BD">
                  <a:lumMod val="40000"/>
                  <a:lumOff val="60000"/>
                </a:srgbClr>
              </a:buClr>
              <a:buSzPct val="100000"/>
              <a:buFont typeface="+mj-lt"/>
              <a:buAutoNum type="arabicPeriod" startAt="2"/>
            </a:pPr>
            <a:endParaRPr lang="en-US" sz="3000" dirty="0">
              <a:solidFill>
                <a:srgbClr val="46A6BD">
                  <a:lumMod val="20000"/>
                  <a:lumOff val="80000"/>
                </a:srgbClr>
              </a:solidFill>
            </a:endParaRPr>
          </a:p>
          <a:p>
            <a:pPr lvl="1">
              <a:lnSpc>
                <a:spcPct val="100000"/>
              </a:lnSpc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769" y="2179782"/>
            <a:ext cx="1814885" cy="2466109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28861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Recurring Costs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Recurring costs include: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Maintaining</a:t>
            </a:r>
            <a:r>
              <a:rPr lang="en-US" dirty="0" smtClean="0"/>
              <a:t> </a:t>
            </a:r>
            <a:r>
              <a:rPr lang="en-US" dirty="0"/>
              <a:t>the tool and the test </a:t>
            </a:r>
            <a:r>
              <a:rPr lang="en-US" dirty="0" smtClean="0"/>
              <a:t>scripts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How </a:t>
            </a:r>
            <a:r>
              <a:rPr lang="en-US" dirty="0"/>
              <a:t>long a script lasts before it has to be </a:t>
            </a:r>
            <a:r>
              <a:rPr lang="en-US" dirty="0" smtClean="0"/>
              <a:t>updated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Ongoing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license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fees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Support fees </a:t>
            </a:r>
            <a:r>
              <a:rPr lang="en-US" dirty="0"/>
              <a:t>for the </a:t>
            </a:r>
            <a:r>
              <a:rPr lang="en-US" dirty="0" smtClean="0"/>
              <a:t>tool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Ongoing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training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costs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E</a:t>
            </a:r>
            <a:r>
              <a:rPr lang="en-US" dirty="0" smtClean="0"/>
              <a:t>.g. </a:t>
            </a:r>
            <a:r>
              <a:rPr lang="en-US" dirty="0"/>
              <a:t>for new staff that come onboard or tool </a:t>
            </a:r>
            <a:r>
              <a:rPr lang="en-US" dirty="0" smtClean="0"/>
              <a:t>upgrades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352800"/>
            <a:ext cx="1726406" cy="1726406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7969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Recurring </a:t>
            </a:r>
            <a:r>
              <a:rPr lang="en-US" dirty="0" smtClean="0"/>
              <a:t>Costs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Recurring costs </a:t>
            </a:r>
            <a:r>
              <a:rPr lang="en-US" dirty="0" smtClean="0"/>
              <a:t>include: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Porting</a:t>
            </a:r>
            <a:r>
              <a:rPr lang="en-US" dirty="0"/>
              <a:t> the tests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to a new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platform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Extending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the coverage </a:t>
            </a:r>
            <a:r>
              <a:rPr lang="en-US" dirty="0"/>
              <a:t>to new features and </a:t>
            </a:r>
            <a:r>
              <a:rPr lang="en-US" dirty="0" smtClean="0"/>
              <a:t>applications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Dealing with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issues</a:t>
            </a:r>
            <a:r>
              <a:rPr lang="en-US" dirty="0"/>
              <a:t> that arise </a:t>
            </a:r>
            <a:endParaRPr lang="en-US" dirty="0" smtClean="0"/>
          </a:p>
          <a:p>
            <a:pPr lvl="2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ool availability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Constraints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Dependencies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107" y="3581400"/>
            <a:ext cx="2628900" cy="2628900"/>
          </a:xfrm>
          <a:prstGeom prst="ellipse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270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Price of Free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Even if an open source tool costs nothing to buy, it will cost time and effort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learn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use</a:t>
            </a:r>
            <a:r>
              <a:rPr lang="en-US" dirty="0"/>
              <a:t>, 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maintain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valuate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open source tools </a:t>
            </a:r>
            <a:r>
              <a:rPr lang="en-US" dirty="0"/>
              <a:t>just as you would commercial </a:t>
            </a:r>
            <a:r>
              <a:rPr lang="en-US" dirty="0" smtClean="0"/>
              <a:t>tools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(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igorously </a:t>
            </a:r>
            <a:r>
              <a:rPr lang="en-US" dirty="0"/>
              <a:t>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against your systems</a:t>
            </a:r>
            <a:r>
              <a:rPr lang="en-US" dirty="0"/>
              <a:t>, not by running a </a:t>
            </a:r>
            <a:r>
              <a:rPr lang="en-US" dirty="0" smtClean="0"/>
              <a:t>canned demo)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pic>
        <p:nvPicPr>
          <p:cNvPr id="1026" name="Picture 2" descr="C:\Users\Zvyar\Desktop\407964-mouse-trap-with-cheese-and-free-cheese-sig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7075" y="4883642"/>
            <a:ext cx="1076325" cy="1600200"/>
          </a:xfrm>
          <a:prstGeom prst="rect">
            <a:avLst/>
          </a:prstGeom>
          <a:noFill/>
          <a:effectLst>
            <a:glow rad="101600">
              <a:schemeClr val="tx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89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447800"/>
            <a:ext cx="7924800" cy="685800"/>
          </a:xfrm>
        </p:spPr>
        <p:txBody>
          <a:bodyPr/>
          <a:lstStyle/>
          <a:p>
            <a:r>
              <a:rPr lang="en-US" dirty="0"/>
              <a:t>Test Automation </a:t>
            </a:r>
            <a:r>
              <a:rPr lang="en-US" dirty="0" smtClean="0"/>
              <a:t>Risks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2209800"/>
            <a:ext cx="7924800" cy="569120"/>
          </a:xfrm>
        </p:spPr>
        <p:txBody>
          <a:bodyPr/>
          <a:lstStyle/>
          <a:p>
            <a:r>
              <a:rPr lang="en-US" dirty="0" smtClean="0"/>
              <a:t>Avoiding Common Mistakes</a:t>
            </a:r>
            <a:endParaRPr 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7938" y="3352800"/>
            <a:ext cx="4048125" cy="2686050"/>
          </a:xfrm>
          <a:prstGeom prst="roundRect">
            <a:avLst>
              <a:gd name="adj" fmla="val 13121"/>
            </a:avLst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8308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Unrealistic E</a:t>
            </a:r>
            <a:r>
              <a:rPr lang="en-US" dirty="0" smtClean="0"/>
              <a:t>xpectations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Unrealistic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expectations </a:t>
            </a:r>
            <a:r>
              <a:rPr lang="en-US" dirty="0"/>
              <a:t>for the </a:t>
            </a:r>
            <a:r>
              <a:rPr lang="en-US" dirty="0" smtClean="0"/>
              <a:t>tool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Very common </a:t>
            </a:r>
            <a:r>
              <a:rPr lang="en-US" dirty="0" smtClean="0"/>
              <a:t>in </a:t>
            </a:r>
            <a:r>
              <a:rPr lang="en-US" dirty="0"/>
              <a:t>organizations with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limited previous experience</a:t>
            </a:r>
            <a:r>
              <a:rPr lang="en-US" dirty="0"/>
              <a:t> with test </a:t>
            </a:r>
            <a:r>
              <a:rPr lang="en-US" dirty="0" smtClean="0"/>
              <a:t>automation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Test tools are not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silver bullets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A new tool won’t magically </a:t>
            </a:r>
            <a:r>
              <a:rPr lang="en-US" dirty="0"/>
              <a:t>transform the hard problem of testing into one that is </a:t>
            </a:r>
            <a:r>
              <a:rPr lang="en-US" dirty="0" smtClean="0"/>
              <a:t>easy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Make </a:t>
            </a:r>
            <a:r>
              <a:rPr lang="en-US" dirty="0"/>
              <a:t>sure </a:t>
            </a:r>
            <a:r>
              <a:rPr lang="en-US" dirty="0" smtClean="0"/>
              <a:t>people </a:t>
            </a:r>
            <a:r>
              <a:rPr lang="en-US" dirty="0"/>
              <a:t>have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proper expectations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5181600"/>
            <a:ext cx="1472701" cy="13716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3325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/>
              <a:t>Underestimating </a:t>
            </a:r>
            <a:r>
              <a:rPr lang="en-US" dirty="0" smtClean="0"/>
              <a:t>Cost of Introducing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86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Underestimating</a:t>
            </a:r>
            <a:r>
              <a:rPr lang="en-US" dirty="0"/>
              <a:t>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time, cost, and effort </a:t>
            </a:r>
            <a:r>
              <a:rPr lang="en-US" dirty="0"/>
              <a:t>required to </a:t>
            </a:r>
            <a:r>
              <a:rPr lang="en-US" dirty="0" smtClean="0"/>
              <a:t>introduce </a:t>
            </a:r>
            <a:r>
              <a:rPr lang="en-US" dirty="0"/>
              <a:t>the </a:t>
            </a:r>
            <a:r>
              <a:rPr lang="en-US" dirty="0" smtClean="0"/>
              <a:t>tool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You have to be prepared to:</a:t>
            </a:r>
          </a:p>
          <a:p>
            <a:pPr lvl="2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uild</a:t>
            </a:r>
            <a:r>
              <a:rPr lang="en-US" dirty="0" smtClean="0"/>
              <a:t> </a:t>
            </a:r>
            <a:r>
              <a:rPr lang="en-US" dirty="0"/>
              <a:t>test </a:t>
            </a:r>
            <a:r>
              <a:rPr lang="en-US" dirty="0" smtClean="0"/>
              <a:t>frameworks </a:t>
            </a:r>
          </a:p>
          <a:p>
            <a:pPr lvl="2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ntegrate</a:t>
            </a:r>
            <a:r>
              <a:rPr lang="en-US" dirty="0" smtClean="0"/>
              <a:t> </a:t>
            </a:r>
            <a:r>
              <a:rPr lang="en-US" dirty="0"/>
              <a:t>with other </a:t>
            </a:r>
            <a:r>
              <a:rPr lang="en-US" dirty="0" smtClean="0"/>
              <a:t>tools</a:t>
            </a:r>
          </a:p>
          <a:p>
            <a:pPr lvl="2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et</a:t>
            </a:r>
            <a:r>
              <a:rPr lang="en-US" dirty="0" smtClean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standards</a:t>
            </a:r>
            <a:r>
              <a:rPr lang="en-US" dirty="0"/>
              <a:t> 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guidelines</a:t>
            </a:r>
            <a:r>
              <a:rPr lang="en-US" dirty="0" smtClean="0"/>
              <a:t> </a:t>
            </a:r>
            <a:r>
              <a:rPr lang="en-US" dirty="0"/>
              <a:t>for use of the </a:t>
            </a:r>
            <a:r>
              <a:rPr lang="en-US" dirty="0" smtClean="0"/>
              <a:t>tool</a:t>
            </a:r>
          </a:p>
          <a:p>
            <a:pPr lvl="2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rain</a:t>
            </a:r>
            <a:r>
              <a:rPr lang="en-US" dirty="0" smtClean="0"/>
              <a:t> </a:t>
            </a:r>
            <a:r>
              <a:rPr lang="en-US" dirty="0"/>
              <a:t>those who will use the </a:t>
            </a:r>
            <a:r>
              <a:rPr lang="en-US" dirty="0" smtClean="0"/>
              <a:t>tool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Sometimes this involves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outside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training </a:t>
            </a:r>
            <a:r>
              <a:rPr lang="en-US" dirty="0" smtClean="0"/>
              <a:t>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external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consulting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2286000"/>
            <a:ext cx="1539240" cy="13716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823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Return </a:t>
            </a:r>
            <a:r>
              <a:rPr lang="en-US" dirty="0"/>
              <a:t>on </a:t>
            </a:r>
            <a:r>
              <a:rPr lang="en-US" dirty="0" smtClean="0"/>
              <a:t>Investment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Underestimating</a:t>
            </a:r>
            <a:r>
              <a:rPr lang="en-US" dirty="0"/>
              <a:t>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time and effort </a:t>
            </a:r>
            <a:r>
              <a:rPr lang="en-US" dirty="0"/>
              <a:t>needed to achieve a positive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return 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investment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Positive </a:t>
            </a:r>
            <a:r>
              <a:rPr lang="en-US" dirty="0"/>
              <a:t>return on the testing investment is something that takes </a:t>
            </a:r>
            <a:r>
              <a:rPr lang="en-US" dirty="0" smtClean="0"/>
              <a:t>years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… if you’re lucky </a:t>
            </a:r>
            <a:r>
              <a:rPr lang="en-US" dirty="0"/>
              <a:t>enough to get a positive </a:t>
            </a:r>
            <a:r>
              <a:rPr lang="en-US" dirty="0" smtClean="0"/>
              <a:t>return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 positive return on the testing automation investment usually involves </a:t>
            </a:r>
            <a:endParaRPr lang="en-US" dirty="0" smtClean="0"/>
          </a:p>
          <a:p>
            <a:pPr lvl="2">
              <a:lnSpc>
                <a:spcPct val="100000"/>
              </a:lnSpc>
            </a:pPr>
            <a:r>
              <a:rPr lang="en-US" dirty="0"/>
              <a:t>C</a:t>
            </a:r>
            <a:r>
              <a:rPr lang="en-US" dirty="0" smtClean="0"/>
              <a:t>hanges </a:t>
            </a:r>
            <a:r>
              <a:rPr lang="en-US" dirty="0"/>
              <a:t>in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process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R</a:t>
            </a:r>
            <a:r>
              <a:rPr lang="en-US" dirty="0" smtClean="0"/>
              <a:t>equires </a:t>
            </a:r>
            <a:r>
              <a:rPr lang="en-US" dirty="0"/>
              <a:t>continuous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improvement in tool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usage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64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Underestimating Maintenance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Underestimating the effort </a:t>
            </a:r>
            <a:r>
              <a:rPr lang="en-US" dirty="0"/>
              <a:t>required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maintain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Short-changing </a:t>
            </a:r>
            <a:r>
              <a:rPr lang="en-US" dirty="0"/>
              <a:t>the initial test development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introduction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effort 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C</a:t>
            </a:r>
            <a:r>
              <a:rPr lang="en-US" dirty="0" smtClean="0"/>
              <a:t>reates brittle </a:t>
            </a:r>
            <a:r>
              <a:rPr lang="en-US" dirty="0"/>
              <a:t>hard-to-maintain testware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Often organizations fail to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budget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realistically </a:t>
            </a:r>
            <a:r>
              <a:rPr lang="en-US" dirty="0"/>
              <a:t>for test </a:t>
            </a:r>
            <a:r>
              <a:rPr lang="en-US" dirty="0" smtClean="0"/>
              <a:t>maintenance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This leads to running tests that result in lots of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false positives </a:t>
            </a:r>
            <a:r>
              <a:rPr lang="en-US" dirty="0"/>
              <a:t>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false negatives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72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Overreliance on the </a:t>
            </a:r>
            <a:r>
              <a:rPr lang="en-US" dirty="0" smtClean="0"/>
              <a:t>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People trying </a:t>
            </a:r>
            <a:r>
              <a:rPr lang="en-US" dirty="0"/>
              <a:t>to </a:t>
            </a:r>
            <a:r>
              <a:rPr lang="en-US" dirty="0" smtClean="0"/>
              <a:t>automate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unautomatable tests</a:t>
            </a:r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Tool-driven testing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Failing </a:t>
            </a:r>
            <a:r>
              <a:rPr lang="en-US" dirty="0"/>
              <a:t>to test areas that are not automatable, resulting in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tool-driven test coverage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gaps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 tools and their capabilities should not drive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coverage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decisions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989014" y="2133441"/>
            <a:ext cx="7164386" cy="106695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“If you give a child a hammer, the whole world becomes a </a:t>
            </a:r>
            <a:r>
              <a:rPr lang="en-US" dirty="0" smtClean="0"/>
              <a:t>nail.”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10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Doing </a:t>
            </a:r>
            <a:r>
              <a:rPr lang="en-US" dirty="0"/>
              <a:t>the </a:t>
            </a:r>
            <a:r>
              <a:rPr lang="en-US" dirty="0" smtClean="0"/>
              <a:t>Wrong Thing Faster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Existing </a:t>
            </a:r>
            <a:r>
              <a:rPr lang="en-US" dirty="0"/>
              <a:t>manual testing could be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incomplete 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incorrect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Using them as </a:t>
            </a:r>
            <a:r>
              <a:rPr lang="en-US" dirty="0"/>
              <a:t>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basis for your automated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tests </a:t>
            </a:r>
            <a:r>
              <a:rPr lang="en-US" dirty="0" smtClean="0"/>
              <a:t>might be incorrect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You need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double-check manual test cases</a:t>
            </a:r>
            <a:r>
              <a:rPr lang="en-US" dirty="0"/>
              <a:t>, data, and scripts before automating </a:t>
            </a:r>
            <a:endParaRPr lang="en-US" dirty="0" smtClean="0"/>
          </a:p>
          <a:p>
            <a:pPr lvl="2">
              <a:lnSpc>
                <a:spcPct val="100000"/>
              </a:lnSpc>
            </a:pPr>
            <a:r>
              <a:rPr lang="en-US" dirty="0"/>
              <a:t>I</a:t>
            </a:r>
            <a:r>
              <a:rPr lang="en-US" dirty="0" smtClean="0"/>
              <a:t>t's </a:t>
            </a:r>
            <a:r>
              <a:rPr lang="en-US" dirty="0"/>
              <a:t>more expensive to fix them </a:t>
            </a:r>
            <a:r>
              <a:rPr lang="en-US" dirty="0" smtClean="0"/>
              <a:t>later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29400" y="4953000"/>
            <a:ext cx="1828800" cy="1548795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51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52400"/>
            <a:ext cx="7086600" cy="914400"/>
          </a:xfrm>
        </p:spPr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686800" cy="5638800"/>
          </a:xfrm>
        </p:spPr>
        <p:txBody>
          <a:bodyPr/>
          <a:lstStyle/>
          <a:p>
            <a:pPr marL="514350" lvl="0" indent="-514350">
              <a:lnSpc>
                <a:spcPct val="100000"/>
              </a:lnSpc>
              <a:buClr>
                <a:srgbClr val="46A6BD">
                  <a:lumMod val="40000"/>
                  <a:lumOff val="60000"/>
                </a:srgbClr>
              </a:buClr>
              <a:buSzPct val="100000"/>
              <a:buFont typeface="+mj-lt"/>
              <a:buAutoNum type="arabicPeriod" startAt="2"/>
            </a:pPr>
            <a:r>
              <a:rPr lang="en-US" sz="3000" dirty="0">
                <a:solidFill>
                  <a:srgbClr val="46A6BD">
                    <a:lumMod val="20000"/>
                    <a:lumOff val="80000"/>
                  </a:srgbClr>
                </a:solidFill>
              </a:rPr>
              <a:t>Test Tools Categories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solidFill>
                  <a:srgbClr val="CCFF66">
                    <a:lumMod val="40000"/>
                    <a:lumOff val="60000"/>
                  </a:srgbClr>
                </a:solidFill>
              </a:rPr>
              <a:t>Test Management Tools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solidFill>
                  <a:srgbClr val="CCFF66">
                    <a:lumMod val="40000"/>
                    <a:lumOff val="60000"/>
                  </a:srgbClr>
                </a:solidFill>
              </a:rPr>
              <a:t>Test Execution Tools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Fault </a:t>
            </a:r>
            <a:r>
              <a:rPr lang="en-US" sz="2800" dirty="0">
                <a:solidFill>
                  <a:srgbClr val="CCFF66">
                    <a:lumMod val="40000"/>
                    <a:lumOff val="60000"/>
                  </a:srgbClr>
                </a:solidFill>
              </a:rPr>
              <a:t>Seeding &amp; Fault Injection </a:t>
            </a:r>
            <a:r>
              <a:rPr lang="en-US" sz="2800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Tools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Static </a:t>
            </a:r>
            <a:r>
              <a:rPr lang="en-US" sz="2800" dirty="0">
                <a:solidFill>
                  <a:srgbClr val="CCFF66">
                    <a:lumMod val="40000"/>
                    <a:lumOff val="60000"/>
                  </a:srgbClr>
                </a:solidFill>
              </a:rPr>
              <a:t>and Dynamic Analysis Tools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solidFill>
                  <a:srgbClr val="CCFF66">
                    <a:lumMod val="40000"/>
                    <a:lumOff val="60000"/>
                  </a:srgbClr>
                </a:solidFill>
              </a:rPr>
              <a:t>Keyword-Driven Test Automation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solidFill>
                  <a:srgbClr val="CCFF66">
                    <a:lumMod val="40000"/>
                    <a:lumOff val="60000"/>
                  </a:srgbClr>
                </a:solidFill>
              </a:rPr>
              <a:t>Performance Testing Tools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solidFill>
                  <a:srgbClr val="CCFF66">
                    <a:lumMod val="40000"/>
                    <a:lumOff val="60000"/>
                  </a:srgbClr>
                </a:solidFill>
              </a:rPr>
              <a:t>Web </a:t>
            </a:r>
            <a:r>
              <a:rPr lang="en-US" sz="2800" dirty="0" smtClean="0">
                <a:solidFill>
                  <a:srgbClr val="CCFF66">
                    <a:lumMod val="40000"/>
                    <a:lumOff val="60000"/>
                  </a:srgbClr>
                </a:solidFill>
              </a:rPr>
              <a:t>Tools</a:t>
            </a:r>
          </a:p>
          <a:p>
            <a:pPr lvl="1">
              <a:lnSpc>
                <a:spcPct val="100000"/>
              </a:lnSpc>
            </a:pPr>
            <a:endParaRPr lang="en-US" sz="2800" dirty="0">
              <a:solidFill>
                <a:srgbClr val="CCFF66">
                  <a:lumMod val="40000"/>
                  <a:lumOff val="60000"/>
                </a:srgbClr>
              </a:solidFill>
            </a:endParaRPr>
          </a:p>
          <a:p>
            <a:pPr lvl="1">
              <a:lnSpc>
                <a:spcPct val="100000"/>
              </a:lnSpc>
            </a:pPr>
            <a:endParaRPr lang="en-US" sz="2800" dirty="0">
              <a:solidFill>
                <a:srgbClr val="CCFF66">
                  <a:lumMod val="40000"/>
                  <a:lumOff val="6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7771" y="3886200"/>
            <a:ext cx="2573829" cy="2233539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8453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Test Automation Bugaboo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0600"/>
            <a:ext cx="8686800" cy="5638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Producing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brittle</a:t>
            </a:r>
            <a:r>
              <a:rPr lang="en-US" dirty="0"/>
              <a:t>,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hard-to-maintain </a:t>
            </a:r>
            <a:r>
              <a:rPr lang="en-US" dirty="0"/>
              <a:t>test scripts, test frameworks, and test data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Results in frequent need of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updates</a:t>
            </a:r>
            <a:r>
              <a:rPr lang="en-US" dirty="0"/>
              <a:t> when the software under test </a:t>
            </a:r>
            <a:r>
              <a:rPr lang="en-US" dirty="0" smtClean="0"/>
              <a:t>changes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Results in enormous</a:t>
            </a:r>
            <a:r>
              <a:rPr lang="en-US" dirty="0"/>
              <a:t>, often escalating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costs of test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maintenance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4040504"/>
            <a:ext cx="2438400" cy="2436495"/>
          </a:xfrm>
          <a:prstGeom prst="roundRect">
            <a:avLst>
              <a:gd name="adj" fmla="val 10114"/>
            </a:avLst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332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6200"/>
            <a:ext cx="7620000" cy="914400"/>
          </a:xfrm>
        </p:spPr>
        <p:txBody>
          <a:bodyPr/>
          <a:lstStyle/>
          <a:p>
            <a:r>
              <a:rPr lang="en-US" dirty="0" smtClean="0"/>
              <a:t>The Test Automation Bugaboo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0600"/>
            <a:ext cx="8686800" cy="5638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Design carefully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Make things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maintainable</a:t>
            </a:r>
            <a:r>
              <a:rPr lang="en-US" dirty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robust</a:t>
            </a:r>
            <a:r>
              <a:rPr lang="en-US" dirty="0" smtClean="0"/>
              <a:t>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modular</a:t>
            </a:r>
            <a:r>
              <a:rPr lang="en-US" dirty="0"/>
              <a:t> </a:t>
            </a:r>
            <a:endParaRPr lang="en-US" dirty="0" smtClean="0"/>
          </a:p>
          <a:p>
            <a:pPr lvl="2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est </a:t>
            </a:r>
            <a:r>
              <a:rPr lang="en-US" dirty="0"/>
              <a:t>automation </a:t>
            </a:r>
            <a:r>
              <a:rPr lang="en-US" dirty="0" smtClean="0"/>
              <a:t>frameworks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D</a:t>
            </a:r>
            <a:r>
              <a:rPr lang="en-US" dirty="0" smtClean="0"/>
              <a:t>esign </a:t>
            </a:r>
            <a:r>
              <a:rPr lang="en-US" dirty="0"/>
              <a:t>for test script and data reuse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300" y="3581400"/>
            <a:ext cx="2819400" cy="2729180"/>
          </a:xfrm>
          <a:prstGeom prst="round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234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219200"/>
            <a:ext cx="7924800" cy="685800"/>
          </a:xfrm>
        </p:spPr>
        <p:txBody>
          <a:bodyPr/>
          <a:lstStyle/>
          <a:p>
            <a:r>
              <a:rPr lang="en-US" dirty="0"/>
              <a:t>Test Automation </a:t>
            </a:r>
            <a:r>
              <a:rPr lang="en-US" dirty="0" smtClean="0"/>
              <a:t>Strategies</a:t>
            </a:r>
            <a:endParaRPr lang="en-US" dirty="0"/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075" y="2514600"/>
            <a:ext cx="4133850" cy="37719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777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vs.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tool </a:t>
            </a:r>
            <a:r>
              <a:rPr lang="en-US" dirty="0"/>
              <a:t>by itself is not a test automation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strategy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Strategies define the ways and means for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proper and effective usage of tools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3802291"/>
            <a:ext cx="2886075" cy="2359189"/>
          </a:xfrm>
          <a:prstGeom prst="roundRect">
            <a:avLst>
              <a:gd name="adj" fmla="val 10528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4144523" y="4197056"/>
            <a:ext cx="1037077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</a:rPr>
              <a:t>≠</a:t>
            </a:r>
            <a:endParaRPr lang="en-US" sz="96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37" y="3848150"/>
            <a:ext cx="3435563" cy="2267472"/>
          </a:xfrm>
          <a:prstGeom prst="roundRect">
            <a:avLst>
              <a:gd name="adj" fmla="val 10266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031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 What You Automate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Be judicious </a:t>
            </a:r>
            <a:r>
              <a:rPr lang="en-US" dirty="0"/>
              <a:t>about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which test cases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you automate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Pick </a:t>
            </a:r>
            <a:r>
              <a:rPr lang="en-US" dirty="0"/>
              <a:t>each test case based on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the benefit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you expect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to receive</a:t>
            </a:r>
            <a:r>
              <a:rPr lang="en-US" dirty="0"/>
              <a:t> from automating </a:t>
            </a:r>
            <a:r>
              <a:rPr lang="en-US" dirty="0" smtClean="0"/>
              <a:t>it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Trying </a:t>
            </a:r>
            <a:r>
              <a:rPr lang="en-US" dirty="0"/>
              <a:t>to automate every existing </a:t>
            </a:r>
            <a:r>
              <a:rPr lang="en-US" dirty="0" smtClean="0"/>
              <a:t>manual is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rain-dead approach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3962400"/>
            <a:ext cx="2590800" cy="2310565"/>
          </a:xfrm>
          <a:prstGeom prst="roundRect">
            <a:avLst>
              <a:gd name="adj" fmla="val 10385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618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10" y="141514"/>
            <a:ext cx="7399176" cy="838200"/>
          </a:xfrm>
        </p:spPr>
        <p:txBody>
          <a:bodyPr/>
          <a:lstStyle/>
          <a:p>
            <a:r>
              <a:rPr lang="en-US" dirty="0" smtClean="0"/>
              <a:t>Manual Test Case to</a:t>
            </a:r>
            <a:r>
              <a:rPr lang="en-US" dirty="0"/>
              <a:t> </a:t>
            </a:r>
            <a:r>
              <a:rPr lang="en-US" dirty="0" smtClean="0"/>
              <a:t>an Automated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900" dirty="0"/>
              <a:t>The test </a:t>
            </a:r>
            <a:r>
              <a:rPr lang="en-US" sz="2900" dirty="0" smtClean="0"/>
              <a:t>case must be repeatable</a:t>
            </a:r>
          </a:p>
          <a:p>
            <a:r>
              <a:rPr lang="en-US" sz="2900" dirty="0" smtClean="0"/>
              <a:t>The expected results </a:t>
            </a:r>
            <a:r>
              <a:rPr lang="en-US" sz="2900" dirty="0"/>
              <a:t>must </a:t>
            </a:r>
            <a:r>
              <a:rPr lang="en-US" sz="2900" dirty="0" smtClean="0"/>
              <a:t>be consistent and easily verified</a:t>
            </a:r>
          </a:p>
          <a:p>
            <a:r>
              <a:rPr lang="en-US" sz="2900" dirty="0"/>
              <a:t>All the components of the applications must be recognized by the automation tool</a:t>
            </a:r>
            <a:endParaRPr lang="en-US" sz="2900" dirty="0" smtClean="0"/>
          </a:p>
          <a:p>
            <a:r>
              <a:rPr lang="en-US" sz="2900" dirty="0" smtClean="0"/>
              <a:t>The </a:t>
            </a:r>
            <a:r>
              <a:rPr lang="en-US" sz="2900" dirty="0"/>
              <a:t>test data </a:t>
            </a:r>
            <a:r>
              <a:rPr lang="en-US" sz="2900" dirty="0" smtClean="0"/>
              <a:t>for the </a:t>
            </a:r>
            <a:r>
              <a:rPr lang="en-US" sz="2900" dirty="0"/>
              <a:t>manual </a:t>
            </a:r>
            <a:r>
              <a:rPr lang="en-US" sz="2900" dirty="0" smtClean="0"/>
              <a:t>test case </a:t>
            </a:r>
            <a:r>
              <a:rPr lang="en-US" sz="2900" dirty="0"/>
              <a:t>must </a:t>
            </a:r>
            <a:r>
              <a:rPr lang="en-US" sz="2900" dirty="0" smtClean="0"/>
              <a:t>be established</a:t>
            </a:r>
            <a:endParaRPr lang="en-US" sz="2900" dirty="0"/>
          </a:p>
          <a:p>
            <a:r>
              <a:rPr lang="en-US" sz="2900" dirty="0"/>
              <a:t>The </a:t>
            </a:r>
            <a:r>
              <a:rPr lang="en-US" sz="2900" dirty="0" smtClean="0"/>
              <a:t>application must </a:t>
            </a:r>
            <a:r>
              <a:rPr lang="en-US" sz="2900" dirty="0"/>
              <a:t>be in </a:t>
            </a:r>
            <a:r>
              <a:rPr lang="en-US" sz="2900" dirty="0" smtClean="0"/>
              <a:t>a stable state</a:t>
            </a:r>
          </a:p>
          <a:p>
            <a:r>
              <a:rPr lang="en-US" sz="2900" dirty="0"/>
              <a:t>The test case must not have a dependency on an external application that is not installed on the same test PC</a:t>
            </a:r>
          </a:p>
        </p:txBody>
      </p:sp>
    </p:spTree>
    <p:extLst>
      <p:ext uri="{BB962C8B-B14F-4D97-AF65-F5344CB8AC3E}">
        <p14:creationId xmlns:p14="http://schemas.microsoft.com/office/powerpoint/2010/main" val="38136259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Automate </a:t>
            </a:r>
            <a:r>
              <a:rPr lang="en-US" dirty="0"/>
              <a:t>for the </a:t>
            </a:r>
            <a:r>
              <a:rPr lang="en-US" dirty="0" smtClean="0"/>
              <a:t>Long Term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first </a:t>
            </a:r>
            <a:r>
              <a:rPr lang="en-US" dirty="0"/>
              <a:t>and </a:t>
            </a:r>
            <a:r>
              <a:rPr lang="en-US" dirty="0" smtClean="0"/>
              <a:t>foremost principle: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automate for the long term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Build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maintainable</a:t>
            </a:r>
            <a:r>
              <a:rPr lang="en-US" dirty="0"/>
              <a:t> automated test </a:t>
            </a:r>
            <a:r>
              <a:rPr lang="en-US" dirty="0" smtClean="0"/>
              <a:t>system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Only </a:t>
            </a:r>
            <a:r>
              <a:rPr lang="en-US" dirty="0"/>
              <a:t>automate those tests that are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automatable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/>
              <a:t>automatable test can run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unattended</a:t>
            </a:r>
          </a:p>
          <a:p>
            <a:pPr lvl="2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uman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judgment is not required </a:t>
            </a:r>
            <a:r>
              <a:rPr lang="en-US" dirty="0"/>
              <a:t>during test execution to interpret the </a:t>
            </a: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5029200"/>
            <a:ext cx="1676400" cy="1642872"/>
          </a:xfrm>
          <a:prstGeom prst="ellipse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09211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Automate </a:t>
            </a:r>
            <a:r>
              <a:rPr lang="en-US" dirty="0"/>
              <a:t>W</a:t>
            </a:r>
            <a:r>
              <a:rPr lang="en-US" dirty="0" smtClean="0"/>
              <a:t>hat You’ll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Only automate those test suites </a:t>
            </a:r>
            <a:r>
              <a:rPr lang="en-US" dirty="0" smtClean="0"/>
              <a:t>or test </a:t>
            </a:r>
            <a:r>
              <a:rPr lang="en-US" dirty="0"/>
              <a:t>cases </a:t>
            </a:r>
            <a:r>
              <a:rPr lang="en-US" dirty="0" smtClean="0"/>
              <a:t>for </a:t>
            </a:r>
            <a:r>
              <a:rPr lang="en-US" dirty="0"/>
              <a:t>which there's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business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case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ow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many times you'll repeat the test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case?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(</a:t>
            </a:r>
            <a:r>
              <a:rPr lang="en-US" dirty="0"/>
              <a:t>B</a:t>
            </a:r>
            <a:r>
              <a:rPr lang="en-US" dirty="0" smtClean="0"/>
              <a:t>etween </a:t>
            </a:r>
            <a:r>
              <a:rPr lang="en-US" dirty="0"/>
              <a:t>now and the retirement of the application under </a:t>
            </a:r>
            <a:r>
              <a:rPr lang="en-US" dirty="0" smtClean="0"/>
              <a:t>test)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3893457"/>
            <a:ext cx="2438400" cy="2438400"/>
          </a:xfrm>
          <a:prstGeom prst="roundRect">
            <a:avLst>
              <a:gd name="adj" fmla="val 11905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552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 What You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Have a careful process for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evaluating</a:t>
            </a:r>
            <a:r>
              <a:rPr lang="en-US" dirty="0"/>
              <a:t>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selecting</a:t>
            </a:r>
            <a:r>
              <a:rPr lang="en-US" dirty="0"/>
              <a:t> test </a:t>
            </a:r>
            <a:r>
              <a:rPr lang="en-US" dirty="0" smtClean="0"/>
              <a:t>tools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Chaotic tool usage makes the set </a:t>
            </a:r>
            <a:r>
              <a:rPr lang="en-US" dirty="0"/>
              <a:t>of tools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unmanageable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not well understood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2">
              <a:lnSpc>
                <a:spcPct val="100000"/>
              </a:lnSpc>
            </a:pPr>
            <a:r>
              <a:rPr lang="en-US" dirty="0" smtClean="0"/>
              <a:t>Especially if </a:t>
            </a:r>
            <a:r>
              <a:rPr lang="en-US" dirty="0"/>
              <a:t>everyone downloads their own favorite freeware test tool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4343400"/>
            <a:ext cx="2438400" cy="2090057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786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Automate What a Human Won’t Do Well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257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Automate those tests and tasks that would be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error prone if done by a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person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/>
              <a:t>R</a:t>
            </a:r>
            <a:r>
              <a:rPr lang="en-US" dirty="0" smtClean="0"/>
              <a:t>egression testing is a high-value </a:t>
            </a:r>
            <a:r>
              <a:rPr lang="en-US" dirty="0"/>
              <a:t>target for </a:t>
            </a:r>
            <a:r>
              <a:rPr lang="en-US" dirty="0" smtClean="0"/>
              <a:t>automation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</a:t>
            </a:r>
            <a:r>
              <a:rPr lang="en-US" dirty="0" smtClean="0"/>
              <a:t>reating </a:t>
            </a:r>
            <a:r>
              <a:rPr lang="en-US" dirty="0"/>
              <a:t>and loading test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300" y="4073271"/>
            <a:ext cx="3581400" cy="2632329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0400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85800" y="4604359"/>
            <a:ext cx="7924800" cy="14478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algn="r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Corbel" pitchFamily="34" charset="0"/>
              </a:defRPr>
            </a:lvl2pPr>
            <a:lvl3pPr algn="r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Corbel" pitchFamily="34" charset="0"/>
              </a:defRPr>
            </a:lvl3pPr>
            <a:lvl4pPr algn="r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Corbel" pitchFamily="34" charset="0"/>
              </a:defRPr>
            </a:lvl4pPr>
            <a:lvl5pPr algn="r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Corbel" pitchFamily="34" charset="0"/>
              </a:defRPr>
            </a:lvl5pPr>
            <a:lvl6pPr marL="457200" algn="r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Corbel" pitchFamily="34" charset="0"/>
              </a:defRPr>
            </a:lvl6pPr>
            <a:lvl7pPr marL="914400" algn="r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Corbel" pitchFamily="34" charset="0"/>
              </a:defRPr>
            </a:lvl7pPr>
            <a:lvl8pPr marL="1371600" algn="r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Corbel" pitchFamily="34" charset="0"/>
              </a:defRPr>
            </a:lvl8pPr>
            <a:lvl9pPr marL="1828800" algn="r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Corbel" pitchFamily="34" charset="0"/>
              </a:defRPr>
            </a:lvl9pPr>
          </a:lstStyle>
          <a:p>
            <a:pPr algn="ctr"/>
            <a:r>
              <a:rPr lang="en-US" sz="5000" dirty="0"/>
              <a:t>Why Test Automation? </a:t>
            </a:r>
          </a:p>
        </p:txBody>
      </p:sp>
      <p:pic>
        <p:nvPicPr>
          <p:cNvPr id="1032" name="Picture 8" descr="http://www.prosar.com/Portals/138067/images/marketing%20automation%20requires%20wor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475" y="2043216"/>
            <a:ext cx="3067050" cy="229552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456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Shortcuts Allowed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B</a:t>
            </a:r>
            <a:r>
              <a:rPr lang="en-US" dirty="0" smtClean="0"/>
              <a:t>enefits </a:t>
            </a:r>
            <a:r>
              <a:rPr lang="en-US" dirty="0"/>
              <a:t>will take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months if not years </a:t>
            </a:r>
            <a:r>
              <a:rPr lang="en-US" dirty="0"/>
              <a:t>to equal the initial </a:t>
            </a:r>
            <a:r>
              <a:rPr lang="en-US" dirty="0" smtClean="0"/>
              <a:t>costs</a:t>
            </a:r>
          </a:p>
          <a:p>
            <a:pPr>
              <a:lnSpc>
                <a:spcPct val="100000"/>
              </a:lnSpc>
            </a:pPr>
            <a:r>
              <a:rPr lang="en-US" dirty="0"/>
              <a:t>In most cases, there is no </a:t>
            </a:r>
            <a:r>
              <a:rPr lang="en-US" dirty="0" smtClean="0"/>
              <a:t>shortcut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rying </a:t>
            </a:r>
            <a:r>
              <a:rPr lang="en-US" dirty="0"/>
              <a:t>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reduce the initial costs </a:t>
            </a:r>
            <a:r>
              <a:rPr lang="en-US" dirty="0"/>
              <a:t>of introducing </a:t>
            </a:r>
            <a:r>
              <a:rPr lang="en-US" dirty="0" smtClean="0"/>
              <a:t>automation usually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reduces future benefits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9403214">
            <a:off x="1384193" y="4741674"/>
            <a:ext cx="266316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</a:rPr>
              <a:t>Ctr. + $</a:t>
            </a:r>
            <a:endParaRPr lang="en-US" sz="5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4296778"/>
            <a:ext cx="3099851" cy="1813120"/>
          </a:xfrm>
          <a:prstGeom prst="roundRect">
            <a:avLst>
              <a:gd name="adj" fmla="val 11390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31750"/>
          </a:effectLst>
          <a:scene3d>
            <a:camera prst="perspectiveHeroicExtremeLeftFacing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9181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220440"/>
            <a:ext cx="7924800" cy="1447800"/>
          </a:xfrm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Automation Principles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71248" y="2004100"/>
            <a:ext cx="50098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“Quality is free, but only to those who are willing to pay heavily for it”.</a:t>
            </a:r>
          </a:p>
          <a:p>
            <a:pPr algn="r"/>
            <a:r>
              <a:rPr lang="en-US" sz="2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Tom DeMarco</a:t>
            </a:r>
          </a:p>
          <a:p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16" y="1207148"/>
            <a:ext cx="2523187" cy="2535617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108123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35836"/>
            <a:ext cx="7086600" cy="914400"/>
          </a:xfrm>
        </p:spPr>
        <p:txBody>
          <a:bodyPr/>
          <a:lstStyle/>
          <a:p>
            <a:r>
              <a:rPr lang="en-US" dirty="0" smtClean="0"/>
              <a:t>Goals of Test 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10200"/>
          </a:xfrm>
        </p:spPr>
        <p:txBody>
          <a:bodyPr/>
          <a:lstStyle/>
          <a:p>
            <a:r>
              <a:rPr lang="en-US" dirty="0" smtClean="0"/>
              <a:t>Tests should 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elp us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improve</a:t>
            </a:r>
            <a:r>
              <a:rPr lang="en-US" dirty="0" smtClean="0"/>
              <a:t> quality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elp us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understand</a:t>
            </a:r>
            <a:r>
              <a:rPr lang="en-US" dirty="0" smtClean="0"/>
              <a:t> the SUT </a:t>
            </a: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Reduce</a:t>
            </a:r>
            <a:r>
              <a:rPr lang="en-US" dirty="0" smtClean="0"/>
              <a:t> risk</a:t>
            </a:r>
            <a:endParaRPr lang="en-US" dirty="0"/>
          </a:p>
          <a:p>
            <a:pPr lvl="1"/>
            <a:r>
              <a:rPr lang="en-US" dirty="0"/>
              <a:t>B</a:t>
            </a:r>
            <a:r>
              <a:rPr lang="en-US" dirty="0" smtClean="0"/>
              <a:t>e easy to run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e easy to write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equire minimal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maintenance</a:t>
            </a:r>
            <a:r>
              <a:rPr lang="en-US" dirty="0" smtClean="0"/>
              <a:t> as the system evolves around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68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35836"/>
            <a:ext cx="7086600" cy="914400"/>
          </a:xfrm>
        </p:spPr>
        <p:txBody>
          <a:bodyPr/>
          <a:lstStyle/>
          <a:p>
            <a:r>
              <a:rPr lang="en-US" smtClean="0"/>
              <a:t>Keep the tests short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10200"/>
          </a:xfrm>
        </p:spPr>
        <p:txBody>
          <a:bodyPr/>
          <a:lstStyle/>
          <a:p>
            <a:pPr marL="282575" lvl="1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sz="3200" dirty="0" smtClean="0"/>
              <a:t>The longer the test, the more brittle it 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498" y="2793530"/>
            <a:ext cx="3801005" cy="2781688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1730087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/>
              <a:t>Keep tests independent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538" y="1431234"/>
            <a:ext cx="8676861" cy="5198165"/>
          </a:xfrm>
        </p:spPr>
        <p:txBody>
          <a:bodyPr/>
          <a:lstStyle/>
          <a:p>
            <a:pPr lvl="0">
              <a:buClr>
                <a:srgbClr val="46A6BD">
                  <a:lumMod val="40000"/>
                  <a:lumOff val="60000"/>
                </a:srgbClr>
              </a:buClr>
            </a:pPr>
            <a:r>
              <a:rPr lang="en-US" dirty="0"/>
              <a:t>No test should be dependent on another</a:t>
            </a:r>
          </a:p>
          <a:p>
            <a:pPr marL="0" indent="0">
              <a:buNone/>
            </a:pP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6696" y="2988363"/>
            <a:ext cx="3710609" cy="2782957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424772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62340"/>
            <a:ext cx="7086600" cy="914400"/>
          </a:xfrm>
        </p:spPr>
        <p:txBody>
          <a:bodyPr/>
          <a:lstStyle/>
          <a:p>
            <a:r>
              <a:rPr lang="en-US" dirty="0"/>
              <a:t>Tests should be idempotent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287" y="1205948"/>
            <a:ext cx="8690113" cy="5423451"/>
          </a:xfrm>
        </p:spPr>
        <p:txBody>
          <a:bodyPr/>
          <a:lstStyle/>
          <a:p>
            <a:pPr lvl="0">
              <a:buClr>
                <a:srgbClr val="46A6BD">
                  <a:lumMod val="40000"/>
                  <a:lumOff val="60000"/>
                </a:srgbClr>
              </a:buClr>
            </a:pPr>
            <a:r>
              <a:rPr lang="en-US" dirty="0" smtClean="0"/>
              <a:t>Tests </a:t>
            </a:r>
            <a:r>
              <a:rPr lang="en-US" dirty="0"/>
              <a:t>can be executed over and over again and with the same results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3442251"/>
            <a:ext cx="2438400" cy="24384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942168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75592"/>
            <a:ext cx="7086600" cy="914400"/>
          </a:xfrm>
        </p:spPr>
        <p:txBody>
          <a:bodyPr/>
          <a:lstStyle/>
          <a:p>
            <a:r>
              <a:rPr lang="en-US" dirty="0"/>
              <a:t>Tests should be deterministic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89992"/>
            <a:ext cx="8686800" cy="5539408"/>
          </a:xfrm>
        </p:spPr>
        <p:txBody>
          <a:bodyPr/>
          <a:lstStyle/>
          <a:p>
            <a:pPr>
              <a:buClr>
                <a:srgbClr val="46A6BD">
                  <a:lumMod val="40000"/>
                  <a:lumOff val="60000"/>
                </a:srgbClr>
              </a:buClr>
            </a:pPr>
            <a:r>
              <a:rPr lang="en-US" dirty="0" smtClean="0"/>
              <a:t>A </a:t>
            </a:r>
            <a:r>
              <a:rPr lang="en-US" dirty="0"/>
              <a:t>test is non-deterministic when it passes sometimes and fails sometimes, without any noticeable change in the code, tests, or </a:t>
            </a:r>
            <a:r>
              <a:rPr lang="en-US" dirty="0" smtClean="0"/>
              <a:t>environment</a:t>
            </a:r>
          </a:p>
          <a:p>
            <a:pPr>
              <a:buClr>
                <a:srgbClr val="46A6BD">
                  <a:lumMod val="40000"/>
                  <a:lumOff val="60000"/>
                </a:srgbClr>
              </a:buClr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  <p:pic>
        <p:nvPicPr>
          <p:cNvPr id="3074" name="Picture 2" descr="http://1.bp.blogspot.com/-8OjNUZZlCk0/TtKWacTTEJI/AAAAAAAAEDc/75gCuoa5iXg/s1600/determinism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775" y="4057816"/>
            <a:ext cx="2762250" cy="207645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639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524000"/>
            <a:ext cx="7924800" cy="685800"/>
          </a:xfrm>
        </p:spPr>
        <p:txBody>
          <a:bodyPr/>
          <a:lstStyle/>
          <a:p>
            <a:r>
              <a:rPr lang="en-US" dirty="0"/>
              <a:t>Test Tool Classification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650021"/>
            <a:ext cx="2150982" cy="21336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3151066"/>
            <a:ext cx="2063264" cy="313151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132016"/>
            <a:ext cx="1941536" cy="313151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353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Tool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Test tools are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classified by different criteria</a:t>
            </a:r>
            <a:r>
              <a:rPr lang="en-US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evel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of testing </a:t>
            </a:r>
            <a:r>
              <a:rPr lang="en-US" dirty="0" smtClean="0"/>
              <a:t>performed 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(Component</a:t>
            </a:r>
            <a:r>
              <a:rPr lang="en-US" dirty="0"/>
              <a:t>, integration, </a:t>
            </a:r>
            <a:r>
              <a:rPr lang="en-US" dirty="0" smtClean="0"/>
              <a:t>system, acceptance</a:t>
            </a:r>
            <a:r>
              <a:rPr lang="en-US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aults</a:t>
            </a:r>
            <a:r>
              <a:rPr lang="en-US" dirty="0" smtClean="0"/>
              <a:t> processed </a:t>
            </a:r>
            <a:r>
              <a:rPr lang="en-US" dirty="0"/>
              <a:t>and </a:t>
            </a:r>
            <a:r>
              <a:rPr lang="en-US" dirty="0" smtClean="0"/>
              <a:t>supported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est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approach</a:t>
            </a:r>
            <a:r>
              <a:rPr lang="en-US" dirty="0"/>
              <a:t> or test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technique 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Purpose</a:t>
            </a:r>
            <a:r>
              <a:rPr lang="en-US" dirty="0" smtClean="0"/>
              <a:t> of testing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(</a:t>
            </a:r>
            <a:r>
              <a:rPr lang="en-US" dirty="0"/>
              <a:t>E</a:t>
            </a:r>
            <a:r>
              <a:rPr lang="en-US" dirty="0" smtClean="0"/>
              <a:t>.g</a:t>
            </a:r>
            <a:r>
              <a:rPr lang="en-US" dirty="0"/>
              <a:t>. measurement, drivers, logging, </a:t>
            </a:r>
            <a:r>
              <a:rPr lang="en-US" dirty="0" smtClean="0"/>
              <a:t>comparisons)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950" y="3124200"/>
            <a:ext cx="1771650" cy="1783520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918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Tool </a:t>
            </a:r>
            <a:r>
              <a:rPr lang="en-US" dirty="0" smtClean="0"/>
              <a:t>Classification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Test tools are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classified by different criteria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Specific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domains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(</a:t>
            </a:r>
            <a:r>
              <a:rPr lang="en-US" dirty="0"/>
              <a:t>E</a:t>
            </a:r>
            <a:r>
              <a:rPr lang="en-US" dirty="0" smtClean="0"/>
              <a:t>.g</a:t>
            </a:r>
            <a:r>
              <a:rPr lang="en-US" dirty="0"/>
              <a:t>. traffic simulation &amp; signaling, networks, </a:t>
            </a:r>
            <a:r>
              <a:rPr lang="en-US" dirty="0" smtClean="0"/>
              <a:t>protocol, transactions</a:t>
            </a:r>
            <a:r>
              <a:rPr lang="en-US" dirty="0"/>
              <a:t>, TV-screens, expert </a:t>
            </a:r>
            <a:r>
              <a:rPr lang="en-US" dirty="0" smtClean="0"/>
              <a:t>systems)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reas</a:t>
            </a:r>
            <a:r>
              <a:rPr lang="en-US" dirty="0" smtClean="0"/>
              <a:t> </a:t>
            </a:r>
            <a:r>
              <a:rPr lang="en-US" dirty="0"/>
              <a:t>within testing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supported 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(</a:t>
            </a:r>
            <a:r>
              <a:rPr lang="en-US" dirty="0"/>
              <a:t>E</a:t>
            </a:r>
            <a:r>
              <a:rPr lang="en-US" dirty="0" smtClean="0"/>
              <a:t>.g</a:t>
            </a:r>
            <a:r>
              <a:rPr lang="en-US" dirty="0"/>
              <a:t>. data input, environment, </a:t>
            </a:r>
            <a:r>
              <a:rPr lang="en-US" dirty="0" smtClean="0"/>
              <a:t>configuration or </a:t>
            </a:r>
            <a:r>
              <a:rPr lang="en-US" dirty="0"/>
              <a:t>other conceptual </a:t>
            </a:r>
            <a:r>
              <a:rPr lang="en-US" dirty="0" smtClean="0"/>
              <a:t>areas)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4953000"/>
            <a:ext cx="1856772" cy="16764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265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Automate?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Most </a:t>
            </a:r>
            <a:r>
              <a:rPr lang="en-US" dirty="0"/>
              <a:t>of the test </a:t>
            </a:r>
            <a:r>
              <a:rPr lang="en-US" dirty="0" smtClean="0"/>
              <a:t>automation involves </a:t>
            </a:r>
            <a:r>
              <a:rPr lang="en-US" dirty="0"/>
              <a:t>attempts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automate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tasks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that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are</a:t>
            </a:r>
            <a:r>
              <a:rPr lang="en-US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 Tedious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S</a:t>
            </a:r>
            <a:r>
              <a:rPr lang="en-US" dirty="0" smtClean="0"/>
              <a:t>uch </a:t>
            </a:r>
            <a:r>
              <a:rPr lang="en-US" dirty="0"/>
              <a:t>as regression </a:t>
            </a:r>
            <a:r>
              <a:rPr lang="en-US" dirty="0" smtClean="0"/>
              <a:t>testing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</a:t>
            </a:r>
            <a:r>
              <a:rPr lang="en-US" dirty="0" smtClean="0"/>
              <a:t>ifficult </a:t>
            </a:r>
            <a:r>
              <a:rPr lang="en-US" dirty="0"/>
              <a:t>to do </a:t>
            </a:r>
            <a:r>
              <a:rPr lang="en-US" dirty="0" smtClean="0"/>
              <a:t>manually 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S</a:t>
            </a:r>
            <a:r>
              <a:rPr lang="en-US" dirty="0" smtClean="0"/>
              <a:t>uch </a:t>
            </a:r>
            <a:r>
              <a:rPr lang="en-US" dirty="0"/>
              <a:t>as </a:t>
            </a:r>
            <a:r>
              <a:rPr lang="en-US" dirty="0" smtClean="0"/>
              <a:t>performance testing</a:t>
            </a:r>
          </a:p>
          <a:p>
            <a:pPr>
              <a:lnSpc>
                <a:spcPct val="100000"/>
              </a:lnSpc>
            </a:pPr>
            <a:r>
              <a:rPr lang="en-US" dirty="0"/>
              <a:t>Test automation </a:t>
            </a:r>
            <a:r>
              <a:rPr lang="en-US" dirty="0" smtClean="0"/>
              <a:t>can also automate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other parts of the test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process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2413000"/>
            <a:ext cx="2469444" cy="19050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526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Tool </a:t>
            </a:r>
            <a:r>
              <a:rPr lang="en-US" dirty="0" smtClean="0"/>
              <a:t>Classification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686800" cy="1295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Test tools are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classified by different criteria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H</a:t>
            </a:r>
            <a:r>
              <a:rPr lang="en-US" dirty="0" smtClean="0"/>
              <a:t>ow </a:t>
            </a:r>
            <a:r>
              <a:rPr lang="en-US" dirty="0"/>
              <a:t>the tool is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applied</a:t>
            </a:r>
            <a:r>
              <a:rPr lang="en-US" dirty="0"/>
              <a:t>: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5300" y="2209800"/>
            <a:ext cx="8153400" cy="1946564"/>
          </a:xfrm>
          <a:prstGeom prst="rect">
            <a:avLst/>
          </a:prstGeom>
        </p:spPr>
        <p:txBody>
          <a:bodyPr numCol="2"/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en-US" sz="2400" dirty="0"/>
              <a:t>Off the shelf</a:t>
            </a:r>
          </a:p>
          <a:p>
            <a:pPr lvl="2">
              <a:lnSpc>
                <a:spcPct val="100000"/>
              </a:lnSpc>
            </a:pPr>
            <a:r>
              <a:rPr lang="en-US" sz="2400" dirty="0"/>
              <a:t>Frame-work (for adaptation</a:t>
            </a:r>
            <a:r>
              <a:rPr lang="en-US" sz="2400" dirty="0" smtClean="0"/>
              <a:t>)</a:t>
            </a:r>
          </a:p>
          <a:p>
            <a:pPr lvl="2">
              <a:lnSpc>
                <a:spcPct val="100000"/>
              </a:lnSpc>
            </a:pPr>
            <a:endParaRPr lang="en-US" sz="2400" dirty="0" smtClean="0"/>
          </a:p>
          <a:p>
            <a:pPr marL="649288" lvl="2" indent="0">
              <a:lnSpc>
                <a:spcPct val="100000"/>
              </a:lnSpc>
              <a:buNone/>
            </a:pPr>
            <a:endParaRPr lang="en-US" sz="2400" dirty="0"/>
          </a:p>
          <a:p>
            <a:pPr lvl="2">
              <a:lnSpc>
                <a:spcPct val="100000"/>
              </a:lnSpc>
            </a:pPr>
            <a:r>
              <a:rPr lang="en-US" sz="2400" dirty="0" smtClean="0"/>
              <a:t>Plug-in </a:t>
            </a:r>
            <a:r>
              <a:rPr lang="en-US" sz="2400" dirty="0"/>
              <a:t>adaptation (i.e. Eclipse)</a:t>
            </a:r>
          </a:p>
          <a:p>
            <a:pPr lvl="2">
              <a:lnSpc>
                <a:spcPct val="100000"/>
              </a:lnSpc>
            </a:pPr>
            <a:r>
              <a:rPr lang="en-US" sz="2400" dirty="0" smtClean="0"/>
              <a:t>In </a:t>
            </a:r>
            <a:r>
              <a:rPr lang="en-US" sz="2400" dirty="0"/>
              <a:t>house development of tool</a:t>
            </a:r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28600" y="4470400"/>
            <a:ext cx="8686800" cy="1828800"/>
          </a:xfrm>
          <a:prstGeom prst="rect">
            <a:avLst/>
          </a:prstGeom>
        </p:spPr>
        <p:txBody>
          <a:bodyPr/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r>
              <a:rPr lang="en-US" dirty="0" smtClean="0"/>
              <a:t>Grouping according to tools’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actual user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(Test managers, test analysts or technical test analysts)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504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524000"/>
            <a:ext cx="7924800" cy="685800"/>
          </a:xfrm>
        </p:spPr>
        <p:txBody>
          <a:bodyPr/>
          <a:lstStyle/>
          <a:p>
            <a:r>
              <a:rPr lang="en-US" dirty="0"/>
              <a:t>Test </a:t>
            </a:r>
            <a:r>
              <a:rPr lang="en-US" dirty="0" smtClean="0"/>
              <a:t>Tools </a:t>
            </a:r>
            <a:r>
              <a:rPr lang="en-US" dirty="0">
                <a:effectLst/>
              </a:rPr>
              <a:t>Categories</a:t>
            </a:r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78" y="2590800"/>
            <a:ext cx="8401844" cy="3048000"/>
          </a:xfrm>
          <a:prstGeom prst="roundRect">
            <a:avLst>
              <a:gd name="adj" fmla="val 23542"/>
            </a:avLst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8244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Management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Test management tools need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interface with other tools or spreadsheets 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 smtClean="0"/>
              <a:t>Required for producing useful </a:t>
            </a:r>
            <a:r>
              <a:rPr lang="en-US" dirty="0"/>
              <a:t>information in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format</a:t>
            </a:r>
            <a:r>
              <a:rPr lang="en-US" dirty="0"/>
              <a:t> that fits the needs of the </a:t>
            </a:r>
            <a:r>
              <a:rPr lang="en-US" dirty="0" smtClean="0"/>
              <a:t>organization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62</a:t>
            </a:fld>
            <a:endParaRPr 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8559" y="3429000"/>
            <a:ext cx="3106882" cy="29718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386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Execution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Used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properly </a:t>
            </a:r>
            <a:r>
              <a:rPr lang="en-US" dirty="0" smtClean="0"/>
              <a:t>should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reduce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costs</a:t>
            </a:r>
            <a:r>
              <a:rPr lang="en-US" dirty="0" smtClean="0"/>
              <a:t>, </a:t>
            </a:r>
            <a:r>
              <a:rPr lang="en-US" dirty="0"/>
              <a:t>increase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coverage</a:t>
            </a:r>
            <a:r>
              <a:rPr lang="en-US" dirty="0"/>
              <a:t>, and/or make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tests</a:t>
            </a:r>
            <a:r>
              <a:rPr lang="en-US" dirty="0"/>
              <a:t> more repeatable</a:t>
            </a:r>
          </a:p>
          <a:p>
            <a:pPr>
              <a:lnSpc>
                <a:spcPct val="100000"/>
              </a:lnSpc>
            </a:pPr>
            <a:r>
              <a:rPr lang="en-US" dirty="0"/>
              <a:t>E</a:t>
            </a:r>
            <a:r>
              <a:rPr lang="en-US" dirty="0" smtClean="0"/>
              <a:t>xecute </a:t>
            </a:r>
            <a:r>
              <a:rPr lang="en-US" dirty="0"/>
              <a:t>test objects using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automated test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scripts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dirty="0"/>
              <a:t>scripts can be recorded using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capture playback </a:t>
            </a:r>
            <a:r>
              <a:rPr lang="en-US" dirty="0" smtClean="0"/>
              <a:t>facilities</a:t>
            </a:r>
          </a:p>
          <a:p>
            <a:pPr>
              <a:lnSpc>
                <a:spcPct val="100000"/>
              </a:lnSpc>
            </a:pPr>
            <a:r>
              <a:rPr lang="en-US" dirty="0"/>
              <a:t>Most often used to </a:t>
            </a:r>
            <a:r>
              <a:rPr lang="en-US" dirty="0" smtClean="0"/>
              <a:t>automate</a:t>
            </a:r>
            <a:br>
              <a:rPr lang="en-US" dirty="0" smtClean="0"/>
            </a:b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regression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tests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  <p:pic>
        <p:nvPicPr>
          <p:cNvPr id="16388" name="Picture 4" descr="http://www.ece.cmu.edu/~echung/pla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1301" y="4783792"/>
            <a:ext cx="1571064" cy="1571064"/>
          </a:xfrm>
          <a:prstGeom prst="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5900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/>
              <a:t>Debugging and Troubleshooting </a:t>
            </a:r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86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Help </a:t>
            </a:r>
            <a:r>
              <a:rPr lang="en-US" dirty="0"/>
              <a:t>us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narrow down the area </a:t>
            </a:r>
            <a:r>
              <a:rPr lang="en-US" dirty="0"/>
              <a:t>where a bug </a:t>
            </a:r>
            <a:r>
              <a:rPr lang="en-US" dirty="0" smtClean="0"/>
              <a:t>lives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 some cases </a:t>
            </a:r>
            <a:r>
              <a:rPr lang="en-US" dirty="0"/>
              <a:t>the bug can be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long way from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symptom</a:t>
            </a:r>
          </a:p>
          <a:p>
            <a:pPr>
              <a:lnSpc>
                <a:spcPct val="100000"/>
              </a:lnSpc>
            </a:pPr>
            <a:r>
              <a:rPr lang="en-US" dirty="0"/>
              <a:t>Debugging </a:t>
            </a:r>
            <a:r>
              <a:rPr lang="en-US" dirty="0" smtClean="0"/>
              <a:t>tools </a:t>
            </a:r>
            <a:r>
              <a:rPr lang="en-US" dirty="0"/>
              <a:t>can include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/>
              <a:t>L</a:t>
            </a:r>
            <a:r>
              <a:rPr lang="en-US" dirty="0" smtClean="0"/>
              <a:t>ogs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races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</a:t>
            </a:r>
            <a:r>
              <a:rPr lang="en-US" dirty="0" smtClean="0"/>
              <a:t>imulated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64</a:t>
            </a:fld>
            <a:endParaRPr lang="en-US" dirty="0"/>
          </a:p>
        </p:txBody>
      </p:sp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038600"/>
            <a:ext cx="2519589" cy="2165597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744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Fault Seeding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Fault </a:t>
            </a:r>
            <a:r>
              <a:rPr lang="en-US" dirty="0"/>
              <a:t>seeding uses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compiler-like tool </a:t>
            </a:r>
            <a:r>
              <a:rPr lang="en-US" dirty="0"/>
              <a:t>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put bugs into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program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ypically </a:t>
            </a:r>
            <a:r>
              <a:rPr lang="en-US" dirty="0"/>
              <a:t>used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check the ability </a:t>
            </a:r>
            <a:r>
              <a:rPr lang="en-US" dirty="0"/>
              <a:t>of a set of tests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to find such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bugs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</a:t>
            </a:r>
            <a:r>
              <a:rPr lang="en-US" dirty="0" smtClean="0"/>
              <a:t>lso </a:t>
            </a:r>
            <a:r>
              <a:rPr lang="en-US" dirty="0"/>
              <a:t>sometimes called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mutation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testing</a:t>
            </a: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dirty="0"/>
              <a:t>modified version of the program with the bugs is not </a:t>
            </a:r>
            <a:r>
              <a:rPr lang="en-US" dirty="0" smtClean="0"/>
              <a:t>retained </a:t>
            </a:r>
            <a:r>
              <a:rPr lang="en-US" dirty="0"/>
              <a:t>as </a:t>
            </a:r>
            <a:r>
              <a:rPr lang="en-US" dirty="0" smtClean="0"/>
              <a:t>production </a:t>
            </a:r>
            <a:r>
              <a:rPr lang="en-US" dirty="0"/>
              <a:t>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65</a:t>
            </a:fld>
            <a:endParaRPr lang="en-US" dirty="0"/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43906">
            <a:off x="3107242" y="4224560"/>
            <a:ext cx="3770126" cy="3242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907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Fault Injection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Fault injection is usually about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injecting bad data or events</a:t>
            </a:r>
            <a:r>
              <a:rPr lang="en-US" dirty="0"/>
              <a:t> at an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interface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E.g., a </a:t>
            </a:r>
            <a:r>
              <a:rPr lang="en-US" dirty="0"/>
              <a:t>tool that </a:t>
            </a:r>
            <a:r>
              <a:rPr lang="en-US"/>
              <a:t>allows </a:t>
            </a:r>
            <a:r>
              <a:rPr lang="en-US" smtClean="0"/>
              <a:t>randomly </a:t>
            </a:r>
            <a:r>
              <a:rPr lang="en-US" dirty="0"/>
              <a:t>corrupt file </a:t>
            </a:r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66</a:t>
            </a:fld>
            <a:endParaRPr lang="en-US" dirty="0"/>
          </a:p>
        </p:txBody>
      </p:sp>
      <p:pic>
        <p:nvPicPr>
          <p:cNvPr id="24583" name="Picture 7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9" b="5556"/>
          <a:stretch/>
        </p:blipFill>
        <p:spPr bwMode="auto">
          <a:xfrm>
            <a:off x="2209800" y="3657600"/>
            <a:ext cx="4724400" cy="2734028"/>
          </a:xfrm>
          <a:prstGeom prst="roundRect">
            <a:avLst>
              <a:gd name="adj" fmla="val 11867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197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Analysis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Static Analysis tools can be used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at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any time </a:t>
            </a:r>
            <a:r>
              <a:rPr lang="en-US" dirty="0"/>
              <a:t>in the software lifecycle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at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all levels/phases </a:t>
            </a:r>
            <a:r>
              <a:rPr lang="en-US" dirty="0"/>
              <a:t>of the </a:t>
            </a:r>
            <a:r>
              <a:rPr lang="en-US" dirty="0" smtClean="0"/>
              <a:t>software development</a:t>
            </a:r>
          </a:p>
          <a:p>
            <a:pPr>
              <a:lnSpc>
                <a:spcPct val="100000"/>
              </a:lnSpc>
            </a:pPr>
            <a:r>
              <a:rPr lang="en-US" dirty="0"/>
              <a:t>They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provide warnings </a:t>
            </a:r>
            <a:r>
              <a:rPr lang="en-US" dirty="0"/>
              <a:t>about potential problems with code, requirements , etc</a:t>
            </a:r>
            <a:r>
              <a:rPr lang="en-US" dirty="0" smtClean="0"/>
              <a:t>.</a:t>
            </a:r>
          </a:p>
          <a:p>
            <a:pPr marL="282575" lvl="1" indent="-282575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/>
              <a:t>If applied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already existing code </a:t>
            </a:r>
            <a:r>
              <a:rPr lang="en-US" dirty="0"/>
              <a:t>may generate a large quantity of messages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67</a:t>
            </a:fld>
            <a:endParaRPr lang="en-US" dirty="0"/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4623" y="4949638"/>
            <a:ext cx="2138082" cy="1603562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755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</a:t>
            </a:r>
            <a:r>
              <a:rPr lang="en-US" dirty="0" smtClean="0"/>
              <a:t>Analysis </a:t>
            </a:r>
            <a:r>
              <a:rPr lang="en-US" dirty="0"/>
              <a:t>T</a:t>
            </a:r>
            <a:r>
              <a:rPr lang="en-US" dirty="0" smtClean="0"/>
              <a:t>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P</a:t>
            </a:r>
            <a:r>
              <a:rPr lang="en-US" dirty="0" smtClean="0"/>
              <a:t>rovides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runtime information</a:t>
            </a:r>
            <a:r>
              <a:rPr lang="en-US" dirty="0"/>
              <a:t> on the state of the software </a:t>
            </a:r>
            <a:r>
              <a:rPr lang="en-US" dirty="0" smtClean="0"/>
              <a:t>code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 </a:t>
            </a:r>
            <a:r>
              <a:rPr lang="en-US" dirty="0"/>
              <a:t>These tools are most commonly used </a:t>
            </a:r>
            <a:r>
              <a:rPr lang="en-US" dirty="0" smtClean="0"/>
              <a:t>to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identify</a:t>
            </a:r>
            <a:r>
              <a:rPr lang="en-US" dirty="0" smtClean="0"/>
              <a:t> </a:t>
            </a:r>
            <a:r>
              <a:rPr lang="en-US" dirty="0"/>
              <a:t>unassigned </a:t>
            </a:r>
            <a:r>
              <a:rPr lang="en-US" dirty="0" smtClean="0"/>
              <a:t>pointers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check</a:t>
            </a:r>
            <a:r>
              <a:rPr lang="en-US" dirty="0" smtClean="0"/>
              <a:t> </a:t>
            </a:r>
            <a:r>
              <a:rPr lang="en-US" dirty="0"/>
              <a:t>pointer </a:t>
            </a:r>
            <a:r>
              <a:rPr lang="en-US" dirty="0" smtClean="0"/>
              <a:t>arithmetic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monitor</a:t>
            </a:r>
            <a:r>
              <a:rPr lang="en-US" dirty="0" smtClean="0"/>
              <a:t> </a:t>
            </a:r>
            <a:r>
              <a:rPr lang="en-US" dirty="0"/>
              <a:t>the </a:t>
            </a:r>
            <a:r>
              <a:rPr lang="en-US" dirty="0" smtClean="0"/>
              <a:t>allocation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use</a:t>
            </a:r>
            <a:r>
              <a:rPr lang="en-US" dirty="0" smtClean="0"/>
              <a:t> </a:t>
            </a:r>
            <a:r>
              <a:rPr lang="en-US" dirty="0"/>
              <a:t>and de-allocation of </a:t>
            </a:r>
            <a:r>
              <a:rPr lang="en-US" dirty="0" smtClean="0"/>
              <a:t>memory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flag</a:t>
            </a:r>
            <a:r>
              <a:rPr lang="en-US" dirty="0" smtClean="0"/>
              <a:t> </a:t>
            </a:r>
            <a:r>
              <a:rPr lang="en-US" dirty="0"/>
              <a:t>memory leaks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415" y="3040380"/>
            <a:ext cx="2076185" cy="1539240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409832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97180"/>
            <a:ext cx="7086600" cy="838200"/>
          </a:xfrm>
        </p:spPr>
        <p:txBody>
          <a:bodyPr/>
          <a:lstStyle/>
          <a:p>
            <a:r>
              <a:rPr lang="en-US" dirty="0"/>
              <a:t>Keyword-Driven Test 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25880"/>
            <a:ext cx="8686800" cy="461772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Keywords </a:t>
            </a:r>
            <a:r>
              <a:rPr lang="en-US" dirty="0" smtClean="0"/>
              <a:t>represent </a:t>
            </a:r>
            <a:r>
              <a:rPr lang="en-US" dirty="0"/>
              <a:t>high-level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business interactions</a:t>
            </a:r>
            <a:r>
              <a:rPr lang="en-US" dirty="0"/>
              <a:t> with a system (e.g. "cancel order</a:t>
            </a:r>
            <a:r>
              <a:rPr lang="en-US" dirty="0" smtClean="0"/>
              <a:t>")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Each </a:t>
            </a:r>
            <a:r>
              <a:rPr lang="en-US" dirty="0"/>
              <a:t>keyword is typically used to represent a number of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detailed interactions </a:t>
            </a:r>
            <a:r>
              <a:rPr lang="en-US" dirty="0"/>
              <a:t>with the system under </a:t>
            </a:r>
            <a:r>
              <a:rPr lang="en-US" dirty="0" smtClean="0"/>
              <a:t>test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Sequences of keywords </a:t>
            </a:r>
            <a:r>
              <a:rPr lang="en-US" dirty="0"/>
              <a:t>(including relevant test data) are used </a:t>
            </a:r>
            <a:r>
              <a:rPr lang="en-US" dirty="0" smtClean="0"/>
              <a:t>to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specify test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8732" t="16334" r="9819" b="8334"/>
          <a:stretch/>
        </p:blipFill>
        <p:spPr>
          <a:xfrm>
            <a:off x="5654040" y="4823426"/>
            <a:ext cx="1722120" cy="1729774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3371495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Business Case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Test automation should occur only when there's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strong business case </a:t>
            </a:r>
            <a:r>
              <a:rPr lang="en-US" dirty="0"/>
              <a:t>for it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Shrinking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execution period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Reducing the overall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effort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Covering additional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quality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risks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100" y="4190999"/>
            <a:ext cx="2209800" cy="2362551"/>
          </a:xfrm>
          <a:prstGeom prst="roundRect">
            <a:avLst>
              <a:gd name="adj" fmla="val 8785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7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Testing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Performance test tools have two main </a:t>
            </a:r>
            <a:r>
              <a:rPr lang="en-US" dirty="0" smtClean="0"/>
              <a:t>facilities: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Load generation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Load generation can simulate either multiple users or high volumes of input data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Measurement </a:t>
            </a:r>
            <a:r>
              <a:rPr lang="en-US" dirty="0"/>
              <a:t>and analysis of system response to a given </a:t>
            </a:r>
            <a:r>
              <a:rPr lang="en-US" dirty="0" smtClean="0"/>
              <a:t>load</a:t>
            </a:r>
          </a:p>
          <a:p>
            <a:pPr>
              <a:lnSpc>
                <a:spcPct val="100000"/>
              </a:lnSpc>
            </a:pPr>
            <a:r>
              <a:rPr lang="en-US" dirty="0"/>
              <a:t>N</a:t>
            </a:r>
            <a:r>
              <a:rPr lang="en-US" dirty="0" smtClean="0"/>
              <a:t>ormally </a:t>
            </a:r>
            <a:r>
              <a:rPr lang="en-US" dirty="0"/>
              <a:t>provide reports based on test logs and graphs of load against response times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70</a:t>
            </a:fld>
            <a:endParaRPr lang="en-US" dirty="0"/>
          </a:p>
        </p:txBody>
      </p:sp>
      <p:pic>
        <p:nvPicPr>
          <p:cNvPr id="5" name="Picture 2" descr="http://4.bp.blogspot.com/_3qxzyO2n5Ts/SctZtJyCIhI/AAAAAAAACEE/TRNJE9SQf04/s400/000a07f4_medium.gif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00154" y="1564378"/>
            <a:ext cx="1048716" cy="946495"/>
          </a:xfrm>
          <a:prstGeom prst="roundRect">
            <a:avLst>
              <a:gd name="adj" fmla="val 8931"/>
            </a:avLst>
          </a:prstGeom>
          <a:noFill/>
          <a:effectLst>
            <a:glow rad="101600">
              <a:schemeClr val="tx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1637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C</a:t>
            </a:r>
            <a:r>
              <a:rPr lang="en-US" dirty="0" smtClean="0"/>
              <a:t>ommon </a:t>
            </a:r>
            <a:r>
              <a:rPr lang="en-US" dirty="0"/>
              <a:t>use of these tools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is so </a:t>
            </a:r>
            <a:r>
              <a:rPr lang="en-US" dirty="0"/>
              <a:t>scan a website for broken or missing </a:t>
            </a:r>
            <a:r>
              <a:rPr lang="en-US" dirty="0" smtClean="0"/>
              <a:t>hyperlinks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</a:t>
            </a:r>
            <a:r>
              <a:rPr lang="en-US" dirty="0" smtClean="0"/>
              <a:t>s to provide </a:t>
            </a:r>
            <a:r>
              <a:rPr lang="en-US" dirty="0"/>
              <a:t>a graph of the link tree, the size and speed of downloads, hits, and other </a:t>
            </a:r>
            <a:r>
              <a:rPr lang="en-US" dirty="0" smtClean="0"/>
              <a:t>metrics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will </a:t>
            </a:r>
            <a:r>
              <a:rPr lang="en-US" dirty="0"/>
              <a:t>do a form of static analysis on the HTML to check for conformance to </a:t>
            </a:r>
            <a:r>
              <a:rPr lang="en-US" dirty="0" smtClean="0"/>
              <a:t>standards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643" y="5102914"/>
            <a:ext cx="2136914" cy="1602686"/>
          </a:xfrm>
          <a:prstGeom prst="roundRect">
            <a:avLst>
              <a:gd name="adj" fmla="val 8931"/>
            </a:avLst>
          </a:prstGeom>
          <a:noFill/>
          <a:effectLst>
            <a:glow rad="101600">
              <a:schemeClr val="tx1">
                <a:alpha val="6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87479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Automation 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748416" y="2930915"/>
            <a:ext cx="5642984" cy="1219201"/>
          </a:xfrm>
        </p:spPr>
        <p:txBody>
          <a:bodyPr wrap="none" lIns="0" tIns="0" rIns="0" bIns="0" anchor="ctr" anchorCtr="0">
            <a:no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 smtClean="0"/>
              <a:t>Questions?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 rot="12041701" flipH="1">
            <a:off x="7298514" y="4335923"/>
            <a:ext cx="949687" cy="180395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chemeClr val="tx1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chemeClr val="tx1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2456848" flipH="1">
            <a:off x="968763" y="4533447"/>
            <a:ext cx="859648" cy="240465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4000" b="1" dirty="0" smtClean="0">
                <a:solidFill>
                  <a:srgbClr val="FFBF8B"/>
                </a:solidFill>
                <a:effectLst>
                  <a:reflection blurRad="6350" stA="55000" endA="300" endPos="45500" dir="5400000" sy="-100000" algn="bl" rotWithShape="0"/>
                </a:effectLst>
                <a:latin typeface="Cambria" pitchFamily="18" charset="0"/>
              </a:rPr>
              <a:t>?</a:t>
            </a:r>
            <a:endParaRPr lang="en-US" sz="14000" b="1" dirty="0">
              <a:solidFill>
                <a:srgbClr val="FFBF8B"/>
              </a:solidFill>
              <a:effectLst>
                <a:reflection blurRad="6350" stA="55000" endA="300" endPos="45500" dir="5400000" sy="-100000" algn="bl" rotWithShape="0"/>
              </a:effectLst>
              <a:latin typeface="Cambria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9535351" flipH="1">
            <a:off x="793612" y="1933451"/>
            <a:ext cx="949687" cy="140141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OffAxis1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88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8800" dirty="0"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 rot="16938170" flipH="1">
            <a:off x="4905823" y="966542"/>
            <a:ext cx="859648" cy="19928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rgbClr val="FF831D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rgbClr val="FF831D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 rot="19836951" flipH="1">
            <a:off x="7434275" y="1063226"/>
            <a:ext cx="949687" cy="249299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156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56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innerShdw blurRad="63500" dist="50800" dir="81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 rot="2233443" flipH="1">
            <a:off x="2277485" y="1162062"/>
            <a:ext cx="584096" cy="9243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HeroicExtremeLeftFacing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600" dirty="0" smtClean="0">
                <a:solidFill>
                  <a:schemeClr val="tx2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5600" dirty="0">
              <a:solidFill>
                <a:schemeClr val="tx2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 rot="8530737" flipH="1">
            <a:off x="4871755" y="4563443"/>
            <a:ext cx="643173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dirty="0" smtClean="0">
                <a:solidFill>
                  <a:srgbClr val="FF4A37"/>
                </a:solidFill>
                <a:effectLst>
                  <a:reflection blurRad="6350" stA="60000" endA="900" endPos="60000" dist="29997" dir="5400000" sy="-100000" algn="bl" rotWithShape="0"/>
                </a:effectLst>
              </a:rPr>
              <a:t>?</a:t>
            </a:r>
            <a:endParaRPr lang="en-US" sz="9600" dirty="0">
              <a:solidFill>
                <a:srgbClr val="FF4A37"/>
              </a:solidFill>
              <a:effectLst>
                <a:reflection blurRad="6350" stA="60000" endA="900" endPos="60000" dist="29997" dir="5400000" sy="-100000" algn="bl" rotWithShape="0"/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 rot="12627025" flipH="1">
            <a:off x="2726518" y="4181126"/>
            <a:ext cx="584096" cy="62616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 rot="1186146" flipH="1">
            <a:off x="6185957" y="4125718"/>
            <a:ext cx="499379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sz="6600" dirty="0" smtClean="0">
                <a:solidFill>
                  <a:srgbClr val="9966FF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6600" dirty="0">
              <a:solidFill>
                <a:srgbClr val="9966FF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 rot="19460650" flipH="1">
            <a:off x="3142397" y="2163174"/>
            <a:ext cx="489197" cy="769441"/>
          </a:xfrm>
          <a:prstGeom prst="rect">
            <a:avLst/>
          </a:prstGeom>
          <a:noFill/>
        </p:spPr>
        <p:txBody>
          <a:bodyPr wrap="square" rtlCol="0">
            <a:prstTxWarp prst="textInflate">
              <a:avLst/>
            </a:prstTxWarp>
            <a:spAutoFit/>
            <a:scene3d>
              <a:camera prst="perspectiveRelaxedModerately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solidFill>
                  <a:srgbClr val="FF6699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solidFill>
                <a:srgbClr val="FF6699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 rot="18277140" flipH="1">
            <a:off x="438513" y="3075786"/>
            <a:ext cx="891282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0591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663" indent="-347663">
              <a:lnSpc>
                <a:spcPct val="100000"/>
              </a:lnSpc>
              <a:buSzPct val="100000"/>
              <a:buFont typeface="+mj-lt"/>
              <a:buAutoNum type="arabicPeriod"/>
              <a:tabLst>
                <a:tab pos="406400" algn="l"/>
              </a:tabLst>
            </a:pPr>
            <a:r>
              <a:rPr lang="en-US" sz="3000" dirty="0" smtClean="0"/>
              <a:t>Which </a:t>
            </a:r>
            <a:r>
              <a:rPr lang="en-US" sz="3000" dirty="0"/>
              <a:t>of the following activities should be performed during the selection </a:t>
            </a:r>
            <a:r>
              <a:rPr lang="en-US" sz="3000" dirty="0" smtClean="0"/>
              <a:t>and implementation </a:t>
            </a:r>
            <a:r>
              <a:rPr lang="en-US" sz="3000" dirty="0"/>
              <a:t>of a testing tool</a:t>
            </a:r>
            <a:r>
              <a:rPr lang="en-US" sz="3000" dirty="0" smtClean="0"/>
              <a:t>?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Investigate </a:t>
            </a:r>
            <a:r>
              <a:rPr lang="en-US" sz="2800" dirty="0"/>
              <a:t>the </a:t>
            </a:r>
            <a:r>
              <a:rPr lang="en-US" sz="2800" dirty="0" smtClean="0"/>
              <a:t>organization's </a:t>
            </a:r>
            <a:r>
              <a:rPr lang="en-US" sz="2800" dirty="0"/>
              <a:t>test </a:t>
            </a:r>
            <a:r>
              <a:rPr lang="en-US" sz="2800" dirty="0" smtClean="0"/>
              <a:t>process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Conduct </a:t>
            </a:r>
            <a:r>
              <a:rPr lang="en-US" sz="2800" dirty="0"/>
              <a:t>a proof of </a:t>
            </a:r>
            <a:r>
              <a:rPr lang="en-US" sz="2800" dirty="0" smtClean="0"/>
              <a:t>concept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Implement </a:t>
            </a:r>
            <a:r>
              <a:rPr lang="en-US" sz="2800" dirty="0"/>
              <a:t>the selected tool on a project behind schedule to save </a:t>
            </a:r>
            <a:r>
              <a:rPr lang="en-US" sz="2800" dirty="0" smtClean="0"/>
              <a:t>time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Identify </a:t>
            </a:r>
            <a:r>
              <a:rPr lang="en-US" sz="2800" dirty="0"/>
              <a:t>coaching and mentoring requirements for the use of the selected </a:t>
            </a:r>
            <a:r>
              <a:rPr lang="en-US" sz="2800" dirty="0" smtClean="0"/>
              <a:t>tool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14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(</a:t>
            </a:r>
            <a:r>
              <a:rPr lang="en-US" dirty="0"/>
              <a:t>2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663" indent="-347663">
              <a:lnSpc>
                <a:spcPct val="100000"/>
              </a:lnSpc>
              <a:buSzPct val="100000"/>
              <a:buFont typeface="+mj-lt"/>
              <a:buAutoNum type="arabicPeriod" startAt="2"/>
              <a:tabLst>
                <a:tab pos="406400" algn="l"/>
              </a:tabLst>
            </a:pPr>
            <a:r>
              <a:rPr lang="en-US" sz="3000" dirty="0"/>
              <a:t>Which of the following benefits are MOST likely to be achieved by using test tools?</a:t>
            </a:r>
            <a:endParaRPr lang="en-US" sz="3000" dirty="0" smtClean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Easy </a:t>
            </a:r>
            <a:r>
              <a:rPr lang="en-US" sz="2800" dirty="0"/>
              <a:t>to access information about tests and </a:t>
            </a:r>
            <a:r>
              <a:rPr lang="en-US" sz="2800" dirty="0" smtClean="0"/>
              <a:t>testing  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Reduced </a:t>
            </a:r>
            <a:r>
              <a:rPr lang="en-US" sz="2800" dirty="0"/>
              <a:t>maintenance of </a:t>
            </a:r>
            <a:r>
              <a:rPr lang="en-US" sz="2800" dirty="0" smtClean="0"/>
              <a:t>testware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Easy </a:t>
            </a:r>
            <a:r>
              <a:rPr lang="en-US" sz="2800" dirty="0"/>
              <a:t>and cheap to </a:t>
            </a:r>
            <a:r>
              <a:rPr lang="en-US" sz="2800" dirty="0" smtClean="0"/>
              <a:t>implement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Greater </a:t>
            </a:r>
            <a:r>
              <a:rPr lang="en-US" sz="2800" dirty="0"/>
              <a:t>consistency of </a:t>
            </a:r>
            <a:r>
              <a:rPr lang="en-US" sz="2800" dirty="0" smtClean="0"/>
              <a:t>tests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65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663" indent="-347663">
              <a:lnSpc>
                <a:spcPct val="100000"/>
              </a:lnSpc>
              <a:buSzPct val="100000"/>
              <a:buFont typeface="+mj-lt"/>
              <a:buAutoNum type="arabicPeriod" startAt="3"/>
              <a:tabLst>
                <a:tab pos="406400" algn="l"/>
              </a:tabLst>
            </a:pPr>
            <a:r>
              <a:rPr lang="en-US" sz="3000" dirty="0"/>
              <a:t>With which of the following categories is a test comparator tool USUALLY associated</a:t>
            </a:r>
            <a:r>
              <a:rPr lang="en-US" sz="3000" dirty="0" smtClean="0"/>
              <a:t>?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/>
              <a:t> Tool support for performance and </a:t>
            </a:r>
            <a:r>
              <a:rPr lang="en-US" sz="2800" dirty="0" smtClean="0"/>
              <a:t>monitoring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Tool </a:t>
            </a:r>
            <a:r>
              <a:rPr lang="en-US" sz="2800" dirty="0"/>
              <a:t>support for static </a:t>
            </a:r>
            <a:r>
              <a:rPr lang="en-US" sz="2800" dirty="0" smtClean="0"/>
              <a:t>testing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Tool </a:t>
            </a:r>
            <a:r>
              <a:rPr lang="en-US" sz="2800" dirty="0"/>
              <a:t>support for test execution and </a:t>
            </a:r>
            <a:r>
              <a:rPr lang="en-US" sz="2800" dirty="0" smtClean="0"/>
              <a:t>logging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Tool support </a:t>
            </a:r>
            <a:r>
              <a:rPr lang="en-US" sz="2800" dirty="0"/>
              <a:t>for the management of testing and </a:t>
            </a:r>
            <a:r>
              <a:rPr lang="en-US" sz="2800" dirty="0" smtClean="0"/>
              <a:t>tests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09154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(</a:t>
            </a:r>
            <a:r>
              <a:rPr lang="en-US" dirty="0"/>
              <a:t>4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663" indent="-347663">
              <a:lnSpc>
                <a:spcPct val="100000"/>
              </a:lnSpc>
              <a:buSzPct val="100000"/>
              <a:buFont typeface="+mj-lt"/>
              <a:buAutoNum type="arabicPeriod" startAt="4"/>
              <a:tabLst>
                <a:tab pos="406400" algn="l"/>
              </a:tabLst>
            </a:pPr>
            <a:r>
              <a:rPr lang="en-US" sz="3000" dirty="0"/>
              <a:t>The software engineer's role in tool selection </a:t>
            </a:r>
            <a:r>
              <a:rPr lang="en-US" sz="3000" dirty="0" smtClean="0"/>
              <a:t>is: 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/>
              <a:t>To identify, evaluate, and rank tools, and recommend tools to </a:t>
            </a:r>
            <a:r>
              <a:rPr lang="en-US" sz="2800" dirty="0" smtClean="0"/>
              <a:t>management</a:t>
            </a:r>
            <a:endParaRPr lang="en-US" sz="2800" dirty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To </a:t>
            </a:r>
            <a:r>
              <a:rPr lang="en-US" sz="2800" dirty="0"/>
              <a:t>determine what kind of tool is needed, then find it and buy </a:t>
            </a:r>
            <a:r>
              <a:rPr lang="en-US" sz="2800" dirty="0" smtClean="0"/>
              <a:t>it</a:t>
            </a:r>
            <a:endParaRPr lang="en-US" sz="2800" dirty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To </a:t>
            </a:r>
            <a:r>
              <a:rPr lang="en-US" sz="2800" dirty="0"/>
              <a:t>initiate the tool search and present a case to </a:t>
            </a:r>
            <a:r>
              <a:rPr lang="en-US" sz="2800" dirty="0" smtClean="0"/>
              <a:t>management</a:t>
            </a:r>
            <a:endParaRPr lang="en-US" sz="2800" dirty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To </a:t>
            </a:r>
            <a:r>
              <a:rPr lang="en-US" sz="2800" dirty="0"/>
              <a:t>identify, evaluate and select the </a:t>
            </a:r>
            <a:r>
              <a:rPr lang="en-US" sz="2800" dirty="0" smtClean="0"/>
              <a:t>tools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6625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(5)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663" indent="-347663">
              <a:lnSpc>
                <a:spcPct val="100000"/>
              </a:lnSpc>
              <a:buSzPct val="100000"/>
              <a:buFont typeface="+mj-lt"/>
              <a:buAutoNum type="arabicPeriod" startAt="5"/>
              <a:tabLst>
                <a:tab pos="406400" algn="l"/>
              </a:tabLst>
            </a:pPr>
            <a:r>
              <a:rPr lang="en-US" sz="3000" dirty="0"/>
              <a:t>When a new testing tool is purchased, it should be used first by</a:t>
            </a:r>
            <a:r>
              <a:rPr lang="en-US" sz="3000" dirty="0" smtClean="0"/>
              <a:t>: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/>
              <a:t>A small team to establish the best way to use the </a:t>
            </a:r>
            <a:r>
              <a:rPr lang="en-US" sz="2800" dirty="0" smtClean="0"/>
              <a:t>tool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Everyone </a:t>
            </a:r>
            <a:r>
              <a:rPr lang="en-US" sz="2800" dirty="0"/>
              <a:t>who may eventually have some use for the </a:t>
            </a:r>
            <a:r>
              <a:rPr lang="en-US" sz="2800" dirty="0" smtClean="0"/>
              <a:t>tool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The </a:t>
            </a:r>
            <a:r>
              <a:rPr lang="en-US" sz="2800" dirty="0"/>
              <a:t>independent testing </a:t>
            </a:r>
            <a:r>
              <a:rPr lang="en-US" sz="2800" dirty="0" smtClean="0"/>
              <a:t>team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The </a:t>
            </a:r>
            <a:r>
              <a:rPr lang="en-US" sz="2800" dirty="0"/>
              <a:t>vendor contractor to write the initial </a:t>
            </a:r>
            <a:r>
              <a:rPr lang="en-US" sz="2800" dirty="0" smtClean="0"/>
              <a:t>scripts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36550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(</a:t>
            </a:r>
            <a:r>
              <a:rPr lang="en-US" dirty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663" indent="-347663">
              <a:lnSpc>
                <a:spcPct val="100000"/>
              </a:lnSpc>
              <a:buSzPct val="100000"/>
              <a:buFont typeface="+mj-lt"/>
              <a:buAutoNum type="arabicPeriod" startAt="6"/>
              <a:tabLst>
                <a:tab pos="406400" algn="l"/>
              </a:tabLst>
            </a:pPr>
            <a:r>
              <a:rPr lang="en-US" sz="3000" dirty="0"/>
              <a:t>The place to start if you want a (new) test tool is: </a:t>
            </a:r>
            <a:endParaRPr lang="en-US" sz="3000" dirty="0" smtClean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Attend </a:t>
            </a:r>
            <a:r>
              <a:rPr lang="en-US" sz="2800" dirty="0"/>
              <a:t>a tool exhibition </a:t>
            </a:r>
            <a:endParaRPr lang="en-US" sz="2800" dirty="0" smtClean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Invite </a:t>
            </a:r>
            <a:r>
              <a:rPr lang="en-US" sz="2800" dirty="0"/>
              <a:t>a vendor to give a demo </a:t>
            </a:r>
            <a:endParaRPr lang="en-US" sz="2800" dirty="0" smtClean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Analyze </a:t>
            </a:r>
            <a:r>
              <a:rPr lang="en-US" sz="2800" dirty="0"/>
              <a:t>your needs and requirements </a:t>
            </a:r>
            <a:endParaRPr lang="en-US" sz="2800" dirty="0" smtClean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Find </a:t>
            </a:r>
            <a:r>
              <a:rPr lang="en-US" sz="2800" dirty="0"/>
              <a:t>out what your budget would be for the tool  </a:t>
            </a:r>
            <a:endParaRPr lang="en-US" sz="2800" dirty="0" smtClean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  <a:tabLst>
                <a:tab pos="406400" algn="l"/>
              </a:tabLst>
            </a:pPr>
            <a:r>
              <a:rPr lang="en-US" sz="2800" dirty="0" smtClean="0"/>
              <a:t>Search </a:t>
            </a:r>
            <a:r>
              <a:rPr lang="en-US" sz="2800" dirty="0"/>
              <a:t>the internet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13502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Free Trainings @ Telerik Academy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066800"/>
            <a:ext cx="8686800" cy="5638800"/>
          </a:xfrm>
        </p:spPr>
        <p:txBody>
          <a:bodyPr/>
          <a:lstStyle/>
          <a:p>
            <a:r>
              <a:rPr lang="en-US" smtClean="0"/>
              <a:t>C# Programming </a:t>
            </a:r>
            <a:r>
              <a:rPr lang="en-US" dirty="0" smtClean="0"/>
              <a:t>@ Telerik Academy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>
                <a:hlinkClick r:id="rId2"/>
              </a:rPr>
              <a:t>csharpfundamentals.telerik.com</a:t>
            </a:r>
            <a:endParaRPr lang="en-US" noProof="1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Software Academy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3" tooltip="Telerik Software Academy - Free Programming Courses"/>
              </a:rPr>
              <a:t>academy.telerik.com</a:t>
            </a:r>
            <a:endParaRPr lang="en-US" noProof="1" smtClean="0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Academy @ Facebook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4" tooltip="Telerik Softyware Academy @ Facebook"/>
              </a:rPr>
              <a:t>facebook.com/TelerikAcademy</a:t>
            </a:r>
            <a:endParaRPr lang="en-US" noProof="1" smtClean="0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Software Academy Forums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5" tooltip="Telerik Software Academy Forums - Community for Programmers"/>
              </a:rPr>
              <a:t>forums.academy.telerik.com</a:t>
            </a:r>
            <a:endParaRPr lang="en-US" noProof="1"/>
          </a:p>
        </p:txBody>
      </p:sp>
      <p:pic>
        <p:nvPicPr>
          <p:cNvPr id="5" name="Picture 5">
            <a:hlinkClick r:id="rId5" tooltip="Telerik Software Academy Forums - Discussion Board for Developers"/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23898" y="5218092"/>
            <a:ext cx="1162902" cy="1268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>
            <a:hlinkClick r:id="rId3" tooltip="Telerik Software Academy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48941" y="2667000"/>
            <a:ext cx="3137859" cy="918234"/>
          </a:xfrm>
          <a:prstGeom prst="rect">
            <a:avLst/>
          </a:prstGeom>
          <a:noFill/>
          <a:ln>
            <a:solidFill>
              <a:srgbClr val="9BCC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>
            <a:hlinkClick r:id="rId8" tooltip="Telerik Academy @ Facebook"/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48587" y="4003901"/>
            <a:ext cx="938213" cy="938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2025" y="1123558"/>
            <a:ext cx="1124775" cy="112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73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Myths about Automated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81100"/>
            <a:ext cx="8686800" cy="54864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900" dirty="0" smtClean="0"/>
              <a:t>Automation </a:t>
            </a:r>
            <a:r>
              <a:rPr lang="en-US" sz="29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can replace </a:t>
            </a:r>
            <a:r>
              <a:rPr lang="en-US" sz="2900" dirty="0"/>
              <a:t>the </a:t>
            </a:r>
            <a:r>
              <a:rPr lang="en-US" sz="2900" dirty="0" smtClean="0"/>
              <a:t>human element</a:t>
            </a:r>
          </a:p>
          <a:p>
            <a:pPr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900" dirty="0"/>
              <a:t>Once automated, </a:t>
            </a: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cost savings </a:t>
            </a:r>
            <a:r>
              <a:rPr lang="en-US" sz="2900" dirty="0"/>
              <a:t>is a </a:t>
            </a:r>
            <a:r>
              <a:rPr lang="en-US" sz="2900" dirty="0" smtClean="0"/>
              <a:t>given</a:t>
            </a:r>
          </a:p>
          <a:p>
            <a:pPr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900" dirty="0"/>
              <a:t>Find </a:t>
            </a: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more bugs</a:t>
            </a:r>
          </a:p>
          <a:p>
            <a:pPr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900" dirty="0"/>
              <a:t>Every</a:t>
            </a: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test case </a:t>
            </a:r>
            <a:r>
              <a:rPr lang="en-US" sz="2900" dirty="0"/>
              <a:t>can be </a:t>
            </a:r>
            <a:r>
              <a:rPr lang="en-US" sz="2900" dirty="0" smtClean="0"/>
              <a:t>automated</a:t>
            </a:r>
          </a:p>
          <a:p>
            <a:pPr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900" dirty="0" smtClean="0"/>
              <a:t>Testing can be </a:t>
            </a: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fully automated</a:t>
            </a:r>
          </a:p>
          <a:p>
            <a:pPr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900" dirty="0" smtClean="0"/>
              <a:t>One test tool is suitable for </a:t>
            </a: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all </a:t>
            </a:r>
            <a:r>
              <a:rPr lang="en-US" sz="29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tasks</a:t>
            </a:r>
          </a:p>
          <a:p>
            <a:pPr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900" dirty="0"/>
              <a:t>Automation is completely suitable for </a:t>
            </a: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new functionality</a:t>
            </a:r>
          </a:p>
          <a:p>
            <a:pPr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900" dirty="0" smtClean="0"/>
              <a:t>Automated Testing doesn’t mean Automatic</a:t>
            </a:r>
            <a:r>
              <a:rPr lang="en-US" sz="2900" dirty="0"/>
              <a:t/>
            </a:r>
            <a:br>
              <a:rPr lang="en-US" sz="2900" dirty="0"/>
            </a:br>
            <a:r>
              <a:rPr lang="en-US" sz="2900" dirty="0" smtClean="0"/>
              <a:t>Testing … It means </a:t>
            </a: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Computer aided testing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2050" name="Picture 2" descr="https://encrypted-tbn2.gstatic.com/images?q=tbn:ANd9GcTRx3hIBU-eHFkdK5kw11QpcumQutPoB_hfArD_aHtTR-4zDlQa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638" y="2954384"/>
            <a:ext cx="1275962" cy="1275962"/>
          </a:xfrm>
          <a:prstGeom prst="roundRect">
            <a:avLst>
              <a:gd name="adj" fmla="val 8785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384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143000"/>
            <a:ext cx="7924800" cy="685800"/>
          </a:xfrm>
        </p:spPr>
        <p:txBody>
          <a:bodyPr/>
          <a:lstStyle/>
          <a:p>
            <a:r>
              <a:rPr lang="en-US" dirty="0"/>
              <a:t>Test Automation </a:t>
            </a:r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1905000"/>
            <a:ext cx="7924800" cy="569120"/>
          </a:xfrm>
        </p:spPr>
        <p:txBody>
          <a:bodyPr/>
          <a:lstStyle/>
          <a:p>
            <a:r>
              <a:rPr lang="en-US" dirty="0" smtClean="0"/>
              <a:t>What Do We Get From Testing?</a:t>
            </a:r>
            <a:endParaRPr 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186" y="2895600"/>
            <a:ext cx="4321629" cy="3241222"/>
          </a:xfrm>
          <a:prstGeom prst="roundRect">
            <a:avLst>
              <a:gd name="adj" fmla="val 13085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60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lerik Academy Theme">
  <a:themeElements>
    <a:clrScheme name="Telerik Colors Theme">
      <a:dk1>
        <a:sysClr val="windowText" lastClr="000000"/>
      </a:dk1>
      <a:lt1>
        <a:srgbClr val="CCFF66"/>
      </a:lt1>
      <a:dk2>
        <a:srgbClr val="30356E"/>
      </a:dk2>
      <a:lt2>
        <a:srgbClr val="CCFF33"/>
      </a:lt2>
      <a:accent1>
        <a:srgbClr val="CC4757"/>
      </a:accent1>
      <a:accent2>
        <a:srgbClr val="FF6F61"/>
      </a:accent2>
      <a:accent3>
        <a:srgbClr val="FF953E"/>
      </a:accent3>
      <a:accent4>
        <a:srgbClr val="F8BD52"/>
      </a:accent4>
      <a:accent5>
        <a:srgbClr val="46A6BD"/>
      </a:accent5>
      <a:accent6>
        <a:srgbClr val="5488BC"/>
      </a:accent6>
      <a:hlink>
        <a:srgbClr val="76B200"/>
      </a:hlink>
      <a:folHlink>
        <a:srgbClr val="FFCF3E"/>
      </a:folHlink>
    </a:clrScheme>
    <a:fontScheme name="Deluxe">
      <a:majorFont>
        <a:latin typeface="Corbel"/>
        <a:ea typeface=""/>
        <a:cs typeface=""/>
        <a:font script="Jpan" typeface="HGｺﾞｼｯｸM"/>
        <a:font script="Hang" typeface="HY엽서L"/>
        <a:font script="Hans" typeface="华文新魏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新魏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Deluxe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280000"/>
              </a:schemeClr>
            </a:gs>
            <a:gs pos="14000">
              <a:schemeClr val="phClr">
                <a:tint val="37000"/>
                <a:satMod val="250000"/>
              </a:schemeClr>
            </a:gs>
            <a:gs pos="45000">
              <a:schemeClr val="phClr">
                <a:tint val="53000"/>
                <a:satMod val="220000"/>
              </a:schemeClr>
            </a:gs>
            <a:gs pos="65000">
              <a:schemeClr val="phClr">
                <a:tint val="53000"/>
                <a:satMod val="220000"/>
              </a:schemeClr>
            </a:gs>
            <a:gs pos="86000">
              <a:schemeClr val="phClr">
                <a:tint val="42000"/>
                <a:satMod val="240000"/>
              </a:schemeClr>
            </a:gs>
            <a:gs pos="100000">
              <a:schemeClr val="phClr">
                <a:tint val="20000"/>
                <a:satMod val="23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0000">
              <a:schemeClr val="phClr">
                <a:satMod val="150000"/>
              </a:schemeClr>
            </a:gs>
            <a:gs pos="100000">
              <a:schemeClr val="phClr">
                <a:tint val="75000"/>
                <a:satMod val="20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atMod val="14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prstMaterial="powder">
            <a:bevelT w="152400"/>
            <a:contourClr>
              <a:schemeClr val="phClr"/>
            </a:contourClr>
          </a:sp3d>
        </a:effectStyle>
        <a:effectStyle>
          <a:effectLst>
            <a:reflection blurRad="12700" stA="26000" endPos="28000" dist="38100" dir="5400000" sy="-100000"/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prstMaterial="powder">
            <a:bevelT w="190500" h="1016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3000"/>
                <a:satMod val="1550000"/>
              </a:schemeClr>
            </a:gs>
            <a:gs pos="1000">
              <a:schemeClr val="phClr">
                <a:tint val="48000"/>
                <a:satMod val="1550000"/>
              </a:schemeClr>
            </a:gs>
            <a:gs pos="90000">
              <a:schemeClr val="phClr">
                <a:shade val="18000"/>
                <a:satMod val="275000"/>
              </a:schemeClr>
            </a:gs>
          </a:gsLst>
          <a:path path="circle">
            <a:fillToRect r="210000" b="300000"/>
          </a:path>
        </a:gradFill>
        <a:gradFill rotWithShape="1">
          <a:gsLst>
            <a:gs pos="5000">
              <a:schemeClr val="phClr">
                <a:tint val="38000"/>
                <a:satMod val="1800000"/>
              </a:schemeClr>
            </a:gs>
            <a:gs pos="5000">
              <a:schemeClr val="phClr">
                <a:tint val="40000"/>
                <a:satMod val="1800000"/>
              </a:schemeClr>
            </a:gs>
            <a:gs pos="90000">
              <a:schemeClr val="phClr">
                <a:shade val="18000"/>
                <a:satMod val="275000"/>
              </a:schemeClr>
            </a:gs>
          </a:gsLst>
          <a:path path="circle">
            <a:fillToRect l="20000" t="30000" r="13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lerik Academy Theme" id="{CC62B882-3A46-4F72-8436-1D7407ADFF02}" vid="{92E024D1-C2BF-4AF7-8ED1-5C666C82BD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Telerik Academy Theme</Template>
  <TotalTime>4484</TotalTime>
  <Words>2897</Words>
  <Application>Microsoft Office PowerPoint</Application>
  <PresentationFormat>On-screen Show (4:3)</PresentationFormat>
  <Paragraphs>508</Paragraphs>
  <Slides>79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5" baseType="lpstr">
      <vt:lpstr>Calibri</vt:lpstr>
      <vt:lpstr>Cambria</vt:lpstr>
      <vt:lpstr>Consolas</vt:lpstr>
      <vt:lpstr>Corbel</vt:lpstr>
      <vt:lpstr>Wingdings 2</vt:lpstr>
      <vt:lpstr>Telerik Academy Theme</vt:lpstr>
      <vt:lpstr>Test Automation </vt:lpstr>
      <vt:lpstr>The Lectors</vt:lpstr>
      <vt:lpstr>Table of Contents</vt:lpstr>
      <vt:lpstr>Table of Contents</vt:lpstr>
      <vt:lpstr>PowerPoint Presentation</vt:lpstr>
      <vt:lpstr>What Do We Automate?</vt:lpstr>
      <vt:lpstr>The Business Case </vt:lpstr>
      <vt:lpstr>Myths about Automated Testing</vt:lpstr>
      <vt:lpstr>Test Automation Benefits</vt:lpstr>
      <vt:lpstr>Test Automation Benefits</vt:lpstr>
      <vt:lpstr>Saving Effort and Time</vt:lpstr>
      <vt:lpstr>Consistency and Repeatability</vt:lpstr>
      <vt:lpstr>Better Coverage (Reduced Risk)</vt:lpstr>
      <vt:lpstr>Objectiveness and Test Statistics</vt:lpstr>
      <vt:lpstr>Other Benefits</vt:lpstr>
      <vt:lpstr>Other Benefits (2)</vt:lpstr>
      <vt:lpstr>Test Tool Concepts</vt:lpstr>
      <vt:lpstr>Why Use Test Tools?</vt:lpstr>
      <vt:lpstr>Test Tools’ Application Areas</vt:lpstr>
      <vt:lpstr>Test Tools’ Application Areas (2)</vt:lpstr>
      <vt:lpstr>Test Tools’ Purposes</vt:lpstr>
      <vt:lpstr>Test Tools’ Purposes (2)</vt:lpstr>
      <vt:lpstr>Test Management</vt:lpstr>
      <vt:lpstr>Good Practices</vt:lpstr>
      <vt:lpstr>Good Practices (2)</vt:lpstr>
      <vt:lpstr>Test Automation Costs</vt:lpstr>
      <vt:lpstr>Test Automation Costs</vt:lpstr>
      <vt:lpstr>Initial Costs</vt:lpstr>
      <vt:lpstr>Initial Costs (2)</vt:lpstr>
      <vt:lpstr>Recurring Costs</vt:lpstr>
      <vt:lpstr>Recurring Costs (2)</vt:lpstr>
      <vt:lpstr>The Price of Free Tools</vt:lpstr>
      <vt:lpstr>Test Automation Risks</vt:lpstr>
      <vt:lpstr>Unrealistic Expectations</vt:lpstr>
      <vt:lpstr>Underestimating Cost of Introducing</vt:lpstr>
      <vt:lpstr>Getting Return on Investment</vt:lpstr>
      <vt:lpstr>Underestimating Maintenance</vt:lpstr>
      <vt:lpstr>Overreliance on the Tool</vt:lpstr>
      <vt:lpstr>Doing the Wrong Thing Faster</vt:lpstr>
      <vt:lpstr>The Test Automation Bugaboo</vt:lpstr>
      <vt:lpstr>The Test Automation Bugaboo (2)</vt:lpstr>
      <vt:lpstr>Test Automation Strategies</vt:lpstr>
      <vt:lpstr>Tools vs. Strategies</vt:lpstr>
      <vt:lpstr>Think What You Automate</vt:lpstr>
      <vt:lpstr>Manual Test Case to an Automated Test</vt:lpstr>
      <vt:lpstr>Automate for the Long Term</vt:lpstr>
      <vt:lpstr>Automate What You’ll Use</vt:lpstr>
      <vt:lpstr>Select What You Use</vt:lpstr>
      <vt:lpstr>Automate What a Human Won’t Do Well</vt:lpstr>
      <vt:lpstr>No Shortcuts Allowed</vt:lpstr>
      <vt:lpstr>Test Automation Principles</vt:lpstr>
      <vt:lpstr>Goals of Test Automation</vt:lpstr>
      <vt:lpstr>Keep the tests short</vt:lpstr>
      <vt:lpstr>Keep tests independent</vt:lpstr>
      <vt:lpstr>Tests should be idempotent</vt:lpstr>
      <vt:lpstr>Tests should be deterministic</vt:lpstr>
      <vt:lpstr>Test Tool Classification</vt:lpstr>
      <vt:lpstr>Test Tool Classification</vt:lpstr>
      <vt:lpstr>Test Tool Classification (2)</vt:lpstr>
      <vt:lpstr>Test Tool Classification (3)</vt:lpstr>
      <vt:lpstr>Test Tools Categories</vt:lpstr>
      <vt:lpstr>Test Management Tools</vt:lpstr>
      <vt:lpstr>Test Execution Tools</vt:lpstr>
      <vt:lpstr>Debugging and Troubleshooting Tools</vt:lpstr>
      <vt:lpstr>Fault Seeding Tools</vt:lpstr>
      <vt:lpstr>Fault Injection Tools</vt:lpstr>
      <vt:lpstr>Static Analysis Tools</vt:lpstr>
      <vt:lpstr>Dynamic Analysis Tools</vt:lpstr>
      <vt:lpstr>Keyword-Driven Test Automation</vt:lpstr>
      <vt:lpstr>Performance Testing Tools</vt:lpstr>
      <vt:lpstr>Web Tools</vt:lpstr>
      <vt:lpstr>Test Automation </vt:lpstr>
      <vt:lpstr>Exercises</vt:lpstr>
      <vt:lpstr>Exercises (2)</vt:lpstr>
      <vt:lpstr>Exercises (3)</vt:lpstr>
      <vt:lpstr>Exercises (4)</vt:lpstr>
      <vt:lpstr>Exercises (5)</vt:lpstr>
      <vt:lpstr>Exercises (6)</vt:lpstr>
      <vt:lpstr>Free Trainings @ Telerik Academy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Testing Tools </dc:title>
  <dc:creator>Asya Georgieva</dc:creator>
  <cp:lastModifiedBy>Asya Georgieva</cp:lastModifiedBy>
  <cp:revision>178</cp:revision>
  <dcterms:created xsi:type="dcterms:W3CDTF">2013-02-13T09:47:18Z</dcterms:created>
  <dcterms:modified xsi:type="dcterms:W3CDTF">2015-11-20T07:40:03Z</dcterms:modified>
</cp:coreProperties>
</file>

<file path=docProps/thumbnail.jpeg>
</file>